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6"/>
  </p:notesMasterIdLst>
  <p:sldIdLst>
    <p:sldId id="256" r:id="rId2"/>
    <p:sldId id="267" r:id="rId3"/>
    <p:sldId id="258" r:id="rId4"/>
    <p:sldId id="305" r:id="rId5"/>
    <p:sldId id="309" r:id="rId6"/>
    <p:sldId id="310" r:id="rId7"/>
    <p:sldId id="311" r:id="rId8"/>
    <p:sldId id="312" r:id="rId9"/>
    <p:sldId id="306" r:id="rId10"/>
    <p:sldId id="313" r:id="rId11"/>
    <p:sldId id="317" r:id="rId12"/>
    <p:sldId id="314" r:id="rId13"/>
    <p:sldId id="315" r:id="rId14"/>
    <p:sldId id="316" r:id="rId15"/>
    <p:sldId id="318" r:id="rId16"/>
    <p:sldId id="319" r:id="rId17"/>
    <p:sldId id="320" r:id="rId18"/>
    <p:sldId id="321" r:id="rId19"/>
    <p:sldId id="322" r:id="rId20"/>
    <p:sldId id="323" r:id="rId21"/>
    <p:sldId id="324" r:id="rId22"/>
    <p:sldId id="307" r:id="rId23"/>
    <p:sldId id="325" r:id="rId24"/>
    <p:sldId id="308" r:id="rId25"/>
    <p:sldId id="327" r:id="rId26"/>
    <p:sldId id="326" r:id="rId27"/>
    <p:sldId id="328" r:id="rId28"/>
    <p:sldId id="329" r:id="rId29"/>
    <p:sldId id="330" r:id="rId30"/>
    <p:sldId id="331" r:id="rId31"/>
    <p:sldId id="332" r:id="rId32"/>
    <p:sldId id="271" r:id="rId33"/>
    <p:sldId id="272" r:id="rId34"/>
    <p:sldId id="263" r:id="rId35"/>
  </p:sldIdLst>
  <p:sldSz cx="12192000" cy="6858000"/>
  <p:notesSz cx="6858000" cy="9144000"/>
  <p:embeddedFontLst>
    <p:embeddedFont>
      <p:font typeface="Lato Black" panose="020B0604020202020204" charset="0"/>
      <p:bold r:id="rId37"/>
      <p:boldItalic r:id="rId38"/>
    </p:embeddedFont>
    <p:embeddedFont>
      <p:font typeface="Lato" panose="020B0604020202020204" charset="0"/>
      <p:regular r:id="rId39"/>
      <p:bold r:id="rId40"/>
      <p:italic r:id="rId41"/>
      <p:boldItalic r:id="rId42"/>
    </p:embeddedFont>
    <p:embeddedFont>
      <p:font typeface="Merriweather" panose="00000500000000000000" pitchFamily="2" charset="0"/>
      <p:regular r:id="rId43"/>
      <p:bold r:id="rId44"/>
      <p:italic r:id="rId45"/>
      <p:boldItalic r:id="rId46"/>
    </p:embeddedFont>
    <p:embeddedFont>
      <p:font typeface="Cambria" panose="02040503050406030204" pitchFamily="18" charset="0"/>
      <p:regular r:id="rId47"/>
      <p:bold r:id="rId48"/>
      <p:italic r:id="rId49"/>
      <p:boldItalic r:id="rId50"/>
    </p:embeddedFont>
    <p:embeddedFont>
      <p:font typeface="Calibri" panose="020F0502020204030204" pitchFamily="34"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3" roundtripDataSignature="AMtx7mh4VrLQLvjXUsQeVJWWu9hsLYoG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98" autoAdjust="0"/>
    <p:restoredTop sz="91980" autoAdjust="0"/>
  </p:normalViewPr>
  <p:slideViewPr>
    <p:cSldViewPr snapToGrid="0">
      <p:cViewPr varScale="1">
        <p:scale>
          <a:sx n="115" d="100"/>
          <a:sy n="115" d="100"/>
        </p:scale>
        <p:origin x="523"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84"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87"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15.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6684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0628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7206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9543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7413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708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28949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230063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06382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6847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213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0921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58336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41160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9157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92166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23875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70938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31501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009148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317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1666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52387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2522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37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4347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5803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08108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6943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8869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96927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a:stretch/>
        </p:blipFill>
        <p:spPr>
          <a:xfrm>
            <a:off x="0" y="880629"/>
            <a:ext cx="10981113" cy="6176876"/>
          </a:xfrm>
          <a:prstGeom prst="rect">
            <a:avLst/>
          </a:prstGeom>
          <a:noFill/>
          <a:ln>
            <a:noFill/>
          </a:ln>
        </p:spPr>
      </p:pic>
      <p:pic>
        <p:nvPicPr>
          <p:cNvPr id="17" name="Google Shape;17;p10"/>
          <p:cNvPicPr preferRelativeResize="0"/>
          <p:nvPr/>
        </p:nvPicPr>
        <p:blipFill rotWithShape="1">
          <a:blip r:embed="rId3">
            <a:alphaModFix/>
          </a:blip>
          <a:srcRect r="-3333" b="87407"/>
          <a:stretch/>
        </p:blipFill>
        <p:spPr>
          <a:xfrm>
            <a:off x="0" y="0"/>
            <a:ext cx="12598400" cy="431800"/>
          </a:xfrm>
          <a:prstGeom prst="rect">
            <a:avLst/>
          </a:prstGeom>
          <a:noFill/>
          <a:ln>
            <a:noFill/>
          </a:ln>
        </p:spPr>
      </p:pic>
      <p:sp>
        <p:nvSpPr>
          <p:cNvPr id="18" name="Google Shape;18;p10"/>
          <p:cNvSpPr txBox="1">
            <a:spLocks noGrp="1"/>
          </p:cNvSpPr>
          <p:nvPr>
            <p:ph type="title"/>
          </p:nvPr>
        </p:nvSpPr>
        <p:spPr>
          <a:xfrm>
            <a:off x="1595351" y="2187196"/>
            <a:ext cx="9001297" cy="77858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4400"/>
              <a:buFont typeface="Lato Black"/>
              <a:buNone/>
              <a:defRPr sz="44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 name="Google Shape;19;p10"/>
          <p:cNvPicPr preferRelativeResize="0"/>
          <p:nvPr/>
        </p:nvPicPr>
        <p:blipFill rotWithShape="1">
          <a:blip r:embed="rId4">
            <a:alphaModFix/>
          </a:blip>
          <a:srcRect/>
          <a:stretch/>
        </p:blipFill>
        <p:spPr>
          <a:xfrm>
            <a:off x="4847885" y="210692"/>
            <a:ext cx="2496230" cy="1015802"/>
          </a:xfrm>
          <a:prstGeom prst="rect">
            <a:avLst/>
          </a:prstGeom>
          <a:noFill/>
          <a:ln>
            <a:noFill/>
          </a:ln>
        </p:spPr>
      </p:pic>
      <p:sp>
        <p:nvSpPr>
          <p:cNvPr id="20" name="Google Shape;20;p10"/>
          <p:cNvSpPr txBox="1"/>
          <p:nvPr/>
        </p:nvSpPr>
        <p:spPr>
          <a:xfrm>
            <a:off x="1595350" y="1017973"/>
            <a:ext cx="9144000" cy="778583"/>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839788" y="659342"/>
            <a:ext cx="3932237" cy="10702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2"/>
          <p:cNvSpPr>
            <a:spLocks noGrp="1"/>
          </p:cNvSpPr>
          <p:nvPr>
            <p:ph type="pic" idx="2"/>
          </p:nvPr>
        </p:nvSpPr>
        <p:spPr>
          <a:xfrm>
            <a:off x="5183188" y="987425"/>
            <a:ext cx="6172200" cy="4873625"/>
          </a:xfrm>
          <a:prstGeom prst="rect">
            <a:avLst/>
          </a:prstGeom>
          <a:noFill/>
          <a:ln>
            <a:noFill/>
          </a:ln>
        </p:spPr>
      </p:sp>
      <p:sp>
        <p:nvSpPr>
          <p:cNvPr id="33" name="Google Shape;33;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34" name="Google Shape;34;p12"/>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35" name="Google Shape;35;p12"/>
          <p:cNvPicPr preferRelativeResize="0"/>
          <p:nvPr/>
        </p:nvPicPr>
        <p:blipFill rotWithShape="1">
          <a:blip r:embed="rId3">
            <a:alphaModFix/>
          </a:blip>
          <a:srcRect l="15000" t="43307" r="32291" b="37052"/>
          <a:stretch/>
        </p:blipFill>
        <p:spPr>
          <a:xfrm>
            <a:off x="211666" y="6201820"/>
            <a:ext cx="3590248" cy="656180"/>
          </a:xfrm>
          <a:prstGeom prst="rect">
            <a:avLst/>
          </a:prstGeom>
          <a:noFill/>
          <a:ln>
            <a:noFill/>
          </a:ln>
        </p:spPr>
      </p:pic>
      <p:sp>
        <p:nvSpPr>
          <p:cNvPr id="36" name="Google Shape;36;p12"/>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r="-3333" b="87407"/>
          <a:stretch/>
        </p:blipFill>
        <p:spPr>
          <a:xfrm>
            <a:off x="0" y="0"/>
            <a:ext cx="12598400" cy="431800"/>
          </a:xfrm>
          <a:prstGeom prst="rect">
            <a:avLst/>
          </a:prstGeom>
          <a:noFill/>
          <a:ln>
            <a:noFill/>
          </a:ln>
        </p:spPr>
      </p:pic>
      <p:pic>
        <p:nvPicPr>
          <p:cNvPr id="72" name="Google Shape;72;p17"/>
          <p:cNvPicPr preferRelativeResize="0"/>
          <p:nvPr/>
        </p:nvPicPr>
        <p:blipFill rotWithShape="1">
          <a:blip r:embed="rId3">
            <a:alphaModFix/>
          </a:blip>
          <a:srcRect/>
          <a:stretch/>
        </p:blipFill>
        <p:spPr>
          <a:xfrm>
            <a:off x="-85306" y="-330860"/>
            <a:ext cx="12192000" cy="6858000"/>
          </a:xfrm>
          <a:prstGeom prst="rect">
            <a:avLst/>
          </a:prstGeom>
          <a:noFill/>
          <a:ln>
            <a:noFill/>
          </a:ln>
        </p:spPr>
      </p:pic>
      <p:sp>
        <p:nvSpPr>
          <p:cNvPr id="73" name="Google Shape;73;p17"/>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9600"/>
              <a:buFont typeface="Lato Black"/>
              <a:buNone/>
              <a:defRPr sz="96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4" name="Google Shape;74;p17"/>
          <p:cNvPicPr preferRelativeResize="0"/>
          <p:nvPr/>
        </p:nvPicPr>
        <p:blipFill rotWithShape="1">
          <a:blip r:embed="rId4">
            <a:alphaModFix/>
          </a:blip>
          <a:srcRect/>
          <a:stretch/>
        </p:blipFill>
        <p:spPr>
          <a:xfrm>
            <a:off x="4357944" y="330860"/>
            <a:ext cx="2890753" cy="1176347"/>
          </a:xfrm>
          <a:prstGeom prst="rect">
            <a:avLst/>
          </a:prstGeom>
          <a:noFill/>
          <a:ln>
            <a:noFill/>
          </a:ln>
        </p:spPr>
      </p:pic>
      <p:sp>
        <p:nvSpPr>
          <p:cNvPr id="75" name="Google Shape;75;p17"/>
          <p:cNvSpPr txBox="1"/>
          <p:nvPr/>
        </p:nvSpPr>
        <p:spPr>
          <a:xfrm>
            <a:off x="2805445" y="1354975"/>
            <a:ext cx="6410498" cy="688410"/>
          </a:xfrm>
          <a:prstGeom prst="rect">
            <a:avLst/>
          </a:prstGeom>
          <a:no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9788" y="577547"/>
            <a:ext cx="3932237" cy="12922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9" name="Google Shape;79;p18"/>
          <p:cNvSpPr txBox="1">
            <a:spLocks noGrp="1"/>
          </p:cNvSpPr>
          <p:nvPr>
            <p:ph type="body" idx="2"/>
          </p:nvPr>
        </p:nvSpPr>
        <p:spPr>
          <a:xfrm>
            <a:off x="839788" y="2201630"/>
            <a:ext cx="3932237" cy="366735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80" name="Google Shape;80;p18"/>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81" name="Google Shape;81;p18"/>
          <p:cNvPicPr preferRelativeResize="0"/>
          <p:nvPr/>
        </p:nvPicPr>
        <p:blipFill rotWithShape="1">
          <a:blip r:embed="rId3">
            <a:alphaModFix/>
          </a:blip>
          <a:srcRect l="24127" t="66898" r="25919" b="25925"/>
          <a:stretch/>
        </p:blipFill>
        <p:spPr>
          <a:xfrm>
            <a:off x="810734" y="1911095"/>
            <a:ext cx="2855494" cy="115369"/>
          </a:xfrm>
          <a:prstGeom prst="rect">
            <a:avLst/>
          </a:prstGeom>
          <a:noFill/>
          <a:ln>
            <a:noFill/>
          </a:ln>
        </p:spPr>
      </p:pic>
      <p:pic>
        <p:nvPicPr>
          <p:cNvPr id="82" name="Google Shape;82;p18"/>
          <p:cNvPicPr preferRelativeResize="0"/>
          <p:nvPr/>
        </p:nvPicPr>
        <p:blipFill rotWithShape="1">
          <a:blip r:embed="rId4">
            <a:alphaModFix/>
          </a:blip>
          <a:srcRect l="15000" t="43307" r="32291" b="37052"/>
          <a:stretch/>
        </p:blipFill>
        <p:spPr>
          <a:xfrm>
            <a:off x="211666" y="6160255"/>
            <a:ext cx="3590248" cy="656180"/>
          </a:xfrm>
          <a:prstGeom prst="rect">
            <a:avLst/>
          </a:prstGeom>
          <a:noFill/>
          <a:ln>
            <a:noFill/>
          </a:ln>
        </p:spPr>
      </p:pic>
      <p:sp>
        <p:nvSpPr>
          <p:cNvPr id="83" name="Google Shape;83;p18"/>
          <p:cNvSpPr txBox="1">
            <a:spLocks noGrp="1"/>
          </p:cNvSpPr>
          <p:nvPr>
            <p:ph type="ftr" idx="11"/>
          </p:nvPr>
        </p:nvSpPr>
        <p:spPr>
          <a:xfrm>
            <a:off x="728132" y="6387798"/>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3098799" y="6335940"/>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85"/>
        <p:cNvGrpSpPr/>
        <p:nvPr/>
      </p:nvGrpSpPr>
      <p:grpSpPr>
        <a:xfrm>
          <a:off x="0" y="0"/>
          <a:ext cx="0" cy="0"/>
          <a:chOff x="0" y="0"/>
          <a:chExt cx="0" cy="0"/>
        </a:xfrm>
      </p:grpSpPr>
      <p:sp>
        <p:nvSpPr>
          <p:cNvPr id="86" name="Google Shape;8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44E8C"/>
              </a:buClr>
              <a:buSzPts val="4400"/>
              <a:buFont typeface="Lato Black"/>
              <a:buNone/>
              <a:defRPr sz="4400" b="1" i="0" u="none" strike="noStrike" cap="none">
                <a:solidFill>
                  <a:srgbClr val="144E8C"/>
                </a:solidFill>
                <a:latin typeface="Lato Black"/>
                <a:ea typeface="Lato Black"/>
                <a:cs typeface="Lato Black"/>
                <a:sym typeface="La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anhtd@uel.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randuythanh.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tranduythanh.com/2024/01/05/bai-26-kien-truc-model-view-pyqt6-part-1/"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tranduythanh.com/2024/01/06/bai-28-kien-truc-model-view-pyqt6-part-3/" TargetMode="Externa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hyperlink" Target="https://tranduythanh.com/2024/01/06/bai-27-kien-truc-model-view-pyqt6-part-2/"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hyperlink" Target="https://tranduythanh.com/2024/01/08/bai-29-kien-truc-model-view-pyqt6-part-4/"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hyperlink" Target="https://tranduythanh.com/2024/01/14/bai-31-truc-quan-hoa-du-lieu-pyqtgraph-pyqt6-part-1/"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tranduythanh.com/2024/01/17/bai-32-truc-quan-hoa-du-lieu-pyqtgraph-pyqt6-part-2/"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tranduythanh.com/2024/01/19/bai-33-truc-quan-hoa-du-lieu-pyqtgraph-bargraph-pyqt6-part-3/"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hyperlink" Target="https://tranduythanh.com/2024/01/19/bai-34-truc-quan-hoa-du-lieu-pyqtgraph-bargraph-pyqt6-part-4/"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hyperlink" Target="https://tranduythanh.com/2024/01/20/bai-35-truc-quan-hoa-du-lieu-pyqtgraph-bargraph-pyqt6-part-5/"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hyperlink" Target="https://tranduythanh.com/2024/01/30/bai-36-truc-quan-hoa-du-lieu-pyqtgraph-multiple-bargraph-pyqt6-part-6/"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tranduythanh.com/2024/01/30/bai-37-truc-quan-hoa-du-lieu-pyqtgraph-excel-data-pyqt6-part-7/"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hyperlink" Target="https://tranduythanh.com/2024/01/31/bai-38-truc-quan-hoa-du-lieu-pyqtgraph-custom-bargraphitem-pyqt6-part-8/"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6" name="Title 1">
            <a:extLst>
              <a:ext uri="{FF2B5EF4-FFF2-40B4-BE49-F238E27FC236}">
                <a16:creationId xmlns:a16="http://schemas.microsoft.com/office/drawing/2014/main" id="{7F9BAC58-9AA6-A91A-085E-F1421DCCF43A}"/>
              </a:ext>
            </a:extLst>
          </p:cNvPr>
          <p:cNvSpPr txBox="1">
            <a:spLocks/>
          </p:cNvSpPr>
          <p:nvPr/>
        </p:nvSpPr>
        <p:spPr bwMode="auto">
          <a:xfrm>
            <a:off x="2064584" y="1697191"/>
            <a:ext cx="8763000" cy="1904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1">
                <a:solidFill>
                  <a:schemeClr val="bg2"/>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a:lstStyle>
          <a:p>
            <a:pPr>
              <a:defRPr/>
            </a:pPr>
            <a:r>
              <a:rPr lang="en-US" sz="3200" dirty="0" err="1">
                <a:solidFill>
                  <a:srgbClr val="002060"/>
                </a:solidFill>
                <a:latin typeface="Times New Roman" panose="02020603050405020304" pitchFamily="18" charset="0"/>
                <a:cs typeface="Times New Roman" panose="02020603050405020304" pitchFamily="18" charset="0"/>
              </a:rPr>
              <a:t>Học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máy</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trong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phân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tích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kinh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doanh</a:t>
            </a:r>
            <a:endParaRPr lang="en-US" sz="3200" kern="0" dirty="0">
              <a:solidFill>
                <a:srgbClr val="002060"/>
              </a:solidFill>
              <a:latin typeface="Times New Roman" panose="02020603050405020304" pitchFamily="18" charset="0"/>
              <a:cs typeface="Times New Roman" panose="02020603050405020304" pitchFamily="18" charset="0"/>
            </a:endParaRPr>
          </a:p>
          <a:p>
            <a:pPr>
              <a:defRPr/>
            </a:pPr>
            <a:r>
              <a:rPr lang="en-US" sz="3200" b="0" u="sng" kern="0" dirty="0" err="1">
                <a:solidFill>
                  <a:srgbClr val="002060"/>
                </a:solidFill>
                <a:latin typeface="Times New Roman" panose="02020603050405020304" pitchFamily="18" charset="0"/>
                <a:cs typeface="Times New Roman" panose="02020603050405020304" pitchFamily="18" charset="0"/>
              </a:rPr>
              <a:t>Bài</a:t>
            </a:r>
            <a:r>
              <a:rPr lang="en-US" sz="3200" b="0" u="sng" kern="0" dirty="0">
                <a:solidFill>
                  <a:srgbClr val="002060"/>
                </a:solidFill>
                <a:latin typeface="Times New Roman" panose="02020603050405020304" pitchFamily="18" charset="0"/>
                <a:cs typeface="Times New Roman" panose="02020603050405020304" pitchFamily="18" charset="0"/>
              </a:rPr>
              <a:t> </a:t>
            </a:r>
            <a:r>
              <a:rPr lang="en-US" sz="3200" b="0" u="sng" kern="0" dirty="0" err="1">
                <a:solidFill>
                  <a:srgbClr val="002060"/>
                </a:solidFill>
                <a:latin typeface="Times New Roman" panose="02020603050405020304" pitchFamily="18" charset="0"/>
                <a:cs typeface="Times New Roman" panose="02020603050405020304" pitchFamily="18" charset="0"/>
              </a:rPr>
              <a:t>Học</a:t>
            </a:r>
            <a:endParaRPr lang="en-US" sz="3200" b="0" u="sng" kern="0" dirty="0">
              <a:solidFill>
                <a:srgbClr val="002060"/>
              </a:solidFill>
              <a:latin typeface="Times New Roman" panose="02020603050405020304" pitchFamily="18" charset="0"/>
              <a:cs typeface="Times New Roman" panose="02020603050405020304" pitchFamily="18" charset="0"/>
            </a:endParaRPr>
          </a:p>
          <a:p>
            <a:pPr>
              <a:defRPr/>
            </a:pPr>
            <a:r>
              <a:rPr lang="vi-VN" sz="3200" b="0" dirty="0">
                <a:solidFill>
                  <a:srgbClr val="002060"/>
                </a:solidFill>
                <a:cs typeface="Times New Roman" panose="02020603050405020304" pitchFamily="18" charset="0"/>
              </a:rPr>
              <a:t>Widgets </a:t>
            </a:r>
            <a:r>
              <a:rPr lang="en-US" sz="3200" b="0" dirty="0" err="1">
                <a:solidFill>
                  <a:srgbClr val="002060"/>
                </a:solidFill>
                <a:cs typeface="Times New Roman" panose="02020603050405020304" pitchFamily="18" charset="0"/>
              </a:rPr>
              <a:t>nâng</a:t>
            </a:r>
            <a:r>
              <a:rPr lang="en-US" sz="3200" b="0" dirty="0">
                <a:solidFill>
                  <a:srgbClr val="002060"/>
                </a:solidFill>
                <a:cs typeface="Times New Roman" panose="02020603050405020304" pitchFamily="18" charset="0"/>
              </a:rPr>
              <a:t> </a:t>
            </a:r>
            <a:r>
              <a:rPr lang="en-US" sz="3200" b="0" dirty="0" err="1">
                <a:solidFill>
                  <a:srgbClr val="002060"/>
                </a:solidFill>
                <a:cs typeface="Times New Roman" panose="02020603050405020304" pitchFamily="18" charset="0"/>
              </a:rPr>
              <a:t>cao</a:t>
            </a:r>
            <a:r>
              <a:rPr lang="en-US" sz="3200" b="0" dirty="0">
                <a:solidFill>
                  <a:srgbClr val="002060"/>
                </a:solidFill>
                <a:cs typeface="Times New Roman" panose="02020603050405020304" pitchFamily="18" charset="0"/>
              </a:rPr>
              <a:t>(</a:t>
            </a:r>
            <a:r>
              <a:rPr lang="en-US" sz="3200" b="0" dirty="0" err="1">
                <a:solidFill>
                  <a:srgbClr val="002060"/>
                </a:solidFill>
                <a:cs typeface="Times New Roman" panose="02020603050405020304" pitchFamily="18" charset="0"/>
              </a:rPr>
              <a:t>tt</a:t>
            </a:r>
            <a:r>
              <a:rPr lang="en-US" sz="3200" b="0" dirty="0">
                <a:solidFill>
                  <a:srgbClr val="002060"/>
                </a:solidFill>
                <a:cs typeface="Times New Roman" panose="02020603050405020304" pitchFamily="18" charset="0"/>
              </a:rPr>
              <a:t>)</a:t>
            </a:r>
          </a:p>
        </p:txBody>
      </p:sp>
      <p:sp>
        <p:nvSpPr>
          <p:cNvPr id="7" name="TextBox 6">
            <a:extLst>
              <a:ext uri="{FF2B5EF4-FFF2-40B4-BE49-F238E27FC236}">
                <a16:creationId xmlns:a16="http://schemas.microsoft.com/office/drawing/2014/main" id="{82F97E3A-A23C-B018-8E45-86B8BF858946}"/>
              </a:ext>
            </a:extLst>
          </p:cNvPr>
          <p:cNvSpPr txBox="1"/>
          <p:nvPr/>
        </p:nvSpPr>
        <p:spPr>
          <a:xfrm>
            <a:off x="4863465" y="3442395"/>
            <a:ext cx="3781805" cy="1446550"/>
          </a:xfrm>
          <a:prstGeom prst="rect">
            <a:avLst/>
          </a:prstGeom>
          <a:noFill/>
        </p:spPr>
        <p:txBody>
          <a:bodyPr wrap="none" rtlCol="0">
            <a:spAutoFit/>
          </a:bodyPr>
          <a:lstStyle/>
          <a:p>
            <a:pPr algn="ctr"/>
            <a:r>
              <a:rPr lang="en-US" sz="2200" u="sng">
                <a:latin typeface="Times New Roman" panose="02020603050405020304" pitchFamily="18" charset="0"/>
                <a:cs typeface="Times New Roman" panose="02020603050405020304" pitchFamily="18" charset="0"/>
              </a:rPr>
              <a:t>Giảng viên:</a:t>
            </a:r>
          </a:p>
          <a:p>
            <a:pPr algn="ctr"/>
            <a:r>
              <a:rPr lang="en-US" sz="2200" b="1">
                <a:solidFill>
                  <a:srgbClr val="002060"/>
                </a:solidFill>
                <a:latin typeface="Times New Roman" panose="02020603050405020304" pitchFamily="18" charset="0"/>
                <a:cs typeface="Times New Roman" panose="02020603050405020304" pitchFamily="18" charset="0"/>
              </a:rPr>
              <a:t>TS. Trần Duy Thanh</a:t>
            </a:r>
          </a:p>
          <a:p>
            <a:r>
              <a:rPr lang="en-US" sz="2200">
                <a:latin typeface="Times New Roman" panose="02020603050405020304" pitchFamily="18" charset="0"/>
                <a:cs typeface="Times New Roman" panose="02020603050405020304" pitchFamily="18" charset="0"/>
              </a:rPr>
              <a:t>Email: </a:t>
            </a:r>
            <a:r>
              <a:rPr lang="en-US" sz="2200">
                <a:latin typeface="Times New Roman" panose="02020603050405020304" pitchFamily="18" charset="0"/>
                <a:cs typeface="Times New Roman" panose="02020603050405020304" pitchFamily="18" charset="0"/>
                <a:hlinkClick r:id="rId3"/>
              </a:rPr>
              <a:t>thanhtd@uel.edu.vn</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Blog: </a:t>
            </a:r>
            <a:r>
              <a:rPr lang="en-US" sz="2200">
                <a:latin typeface="Times New Roman" panose="02020603050405020304" pitchFamily="18" charset="0"/>
                <a:cs typeface="Times New Roman" panose="02020603050405020304" pitchFamily="18" charset="0"/>
                <a:hlinkClick r:id="rId4"/>
              </a:rPr>
              <a:t>https://tranduythanh.com</a:t>
            </a:r>
            <a:r>
              <a:rPr lang="en-US" sz="220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321200" cy="508000"/>
            <a:chOff x="789624" y="1191463"/>
            <a:chExt cx="7321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7120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5.6.6. QTableView và Kiến trúc Model View</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48731" y="873881"/>
            <a:ext cx="11663755" cy="461665"/>
          </a:xfrm>
          <a:prstGeom prst="rect">
            <a:avLst/>
          </a:prstGeom>
        </p:spPr>
        <p:txBody>
          <a:bodyPr wrap="square">
            <a:spAutoFit/>
          </a:bodyPr>
          <a:lstStyle/>
          <a:p>
            <a:r>
              <a:rPr lang="vi-VN" sz="2400" b="1" u="sng">
                <a:solidFill>
                  <a:srgbClr val="1A1A1A"/>
                </a:solidFill>
                <a:latin typeface="+mj-lt"/>
              </a:rPr>
              <a:t>Bước 1:</a:t>
            </a:r>
            <a:r>
              <a:rPr lang="vi-VN" sz="2400">
                <a:solidFill>
                  <a:srgbClr val="1A1A1A"/>
                </a:solidFill>
                <a:latin typeface="+mj-lt"/>
              </a:rPr>
              <a:t> Tạo dự án “</a:t>
            </a:r>
            <a:r>
              <a:rPr lang="vi-VN" sz="2400" b="1">
                <a:solidFill>
                  <a:srgbClr val="1A1A1A"/>
                </a:solidFill>
                <a:latin typeface="+mj-lt"/>
              </a:rPr>
              <a:t>LearnModelViewPart1</a:t>
            </a:r>
            <a:r>
              <a:rPr lang="vi-VN" sz="2400">
                <a:solidFill>
                  <a:srgbClr val="1A1A1A"/>
                </a:solidFill>
                <a:latin typeface="+mj-lt"/>
              </a:rPr>
              <a:t>” trong Pycharm có cấu trúc như hình dưới đây:</a:t>
            </a:r>
            <a:endParaRPr lang="en-US" sz="2400">
              <a:latin typeface="+mj-lt"/>
            </a:endParaRPr>
          </a:p>
        </p:txBody>
      </p:sp>
      <p:pic>
        <p:nvPicPr>
          <p:cNvPr id="2050" name="Picture 2" descr="https://tranduythanh.com/wp-content/uploads/2024/01/QtDesigner-3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4837" y="1693060"/>
            <a:ext cx="4182903" cy="400384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605669" y="1999112"/>
            <a:ext cx="6096000" cy="3613105"/>
          </a:xfrm>
          <a:prstGeom prst="rect">
            <a:avLst/>
          </a:prstGeom>
        </p:spPr>
        <p:txBody>
          <a:bodyPr>
            <a:spAutoFit/>
          </a:bodyPr>
          <a:lstStyle/>
          <a:p>
            <a:pPr algn="just">
              <a:lnSpc>
                <a:spcPct val="150000"/>
              </a:lnSpc>
              <a:buFont typeface="Arial" panose="020B0604020202020204" pitchFamily="34" charset="0"/>
              <a:buChar char="•"/>
            </a:pPr>
            <a:r>
              <a:rPr lang="vi-VN" b="1">
                <a:solidFill>
                  <a:srgbClr val="1A1A1A"/>
                </a:solidFill>
                <a:latin typeface="Merriweather" panose="00000500000000000000" pitchFamily="2" charset="0"/>
              </a:rPr>
              <a:t>Employee.py </a:t>
            </a:r>
            <a:r>
              <a:rPr lang="vi-VN">
                <a:solidFill>
                  <a:srgbClr val="1A1A1A"/>
                </a:solidFill>
                <a:latin typeface="Merriweather" panose="00000500000000000000" pitchFamily="2" charset="0"/>
              </a:rPr>
              <a:t>là mô hình lớp hướng đối tượng định nghĩa cấu trúc dữ liệu cho Employee gồm id, name, age</a:t>
            </a:r>
          </a:p>
          <a:p>
            <a:pPr algn="just">
              <a:lnSpc>
                <a:spcPct val="150000"/>
              </a:lnSpc>
              <a:buFont typeface="Arial" panose="020B0604020202020204" pitchFamily="34" charset="0"/>
              <a:buChar char="•"/>
            </a:pPr>
            <a:r>
              <a:rPr lang="vi-VN" b="1">
                <a:solidFill>
                  <a:srgbClr val="1A1A1A"/>
                </a:solidFill>
                <a:latin typeface="Merriweather" panose="00000500000000000000" pitchFamily="2" charset="0"/>
              </a:rPr>
              <a:t>EmployeeModel.py </a:t>
            </a:r>
            <a:r>
              <a:rPr lang="vi-VN">
                <a:solidFill>
                  <a:srgbClr val="1A1A1A"/>
                </a:solidFill>
                <a:latin typeface="Merriweather" panose="00000500000000000000" pitchFamily="2" charset="0"/>
              </a:rPr>
              <a:t>là lớp model view cho Employee, nó kế thừa từ “QAbstractListModel” lớp này sẽ lưu trữ danh sách dữ liệu mô hình Employee và hiển thị lên QListView</a:t>
            </a:r>
          </a:p>
          <a:p>
            <a:pPr algn="just">
              <a:lnSpc>
                <a:spcPct val="150000"/>
              </a:lnSpc>
              <a:buFont typeface="Arial" panose="020B0604020202020204" pitchFamily="34" charset="0"/>
              <a:buChar char="•"/>
            </a:pPr>
            <a:r>
              <a:rPr lang="vi-VN" b="1">
                <a:solidFill>
                  <a:srgbClr val="1A1A1A"/>
                </a:solidFill>
                <a:latin typeface="Merriweather" panose="00000500000000000000" pitchFamily="2" charset="0"/>
              </a:rPr>
              <a:t>MainWindow.ui </a:t>
            </a:r>
            <a:r>
              <a:rPr lang="vi-VN">
                <a:solidFill>
                  <a:srgbClr val="1A1A1A"/>
                </a:solidFill>
                <a:latin typeface="Merriweather" panose="00000500000000000000" pitchFamily="2" charset="0"/>
              </a:rPr>
              <a:t>là màn hình giao diện được thiết kế bằng Qt Designer</a:t>
            </a:r>
          </a:p>
          <a:p>
            <a:pPr algn="just">
              <a:lnSpc>
                <a:spcPct val="150000"/>
              </a:lnSpc>
              <a:buFont typeface="Arial" panose="020B0604020202020204" pitchFamily="34" charset="0"/>
              <a:buChar char="•"/>
            </a:pPr>
            <a:r>
              <a:rPr lang="vi-VN" b="1">
                <a:solidFill>
                  <a:srgbClr val="1A1A1A"/>
                </a:solidFill>
                <a:latin typeface="Merriweather" panose="00000500000000000000" pitchFamily="2" charset="0"/>
              </a:rPr>
              <a:t>MainWindow.py </a:t>
            </a:r>
            <a:r>
              <a:rPr lang="vi-VN">
                <a:solidFill>
                  <a:srgbClr val="1A1A1A"/>
                </a:solidFill>
                <a:latin typeface="Merriweather" panose="00000500000000000000" pitchFamily="2" charset="0"/>
              </a:rPr>
              <a:t>là lớp Generate Python của MainWindow.ui</a:t>
            </a:r>
          </a:p>
          <a:p>
            <a:pPr algn="just">
              <a:lnSpc>
                <a:spcPct val="150000"/>
              </a:lnSpc>
              <a:buFont typeface="Arial" panose="020B0604020202020204" pitchFamily="34" charset="0"/>
              <a:buChar char="•"/>
            </a:pPr>
            <a:r>
              <a:rPr lang="vi-VN" b="1">
                <a:solidFill>
                  <a:srgbClr val="1A1A1A"/>
                </a:solidFill>
                <a:latin typeface="Merriweather" panose="00000500000000000000" pitchFamily="2" charset="0"/>
              </a:rPr>
              <a:t>MainWindowEx.py</a:t>
            </a:r>
            <a:r>
              <a:rPr lang="vi-VN">
                <a:solidFill>
                  <a:srgbClr val="1A1A1A"/>
                </a:solidFill>
                <a:latin typeface="Merriweather" panose="00000500000000000000" pitchFamily="2" charset="0"/>
              </a:rPr>
              <a:t> là lớp mã lệnh xử lý sự kiện người dùng cũng như lắp ráp dữ liệu trong mô hình Model View</a:t>
            </a:r>
          </a:p>
          <a:p>
            <a:pPr algn="just">
              <a:lnSpc>
                <a:spcPct val="150000"/>
              </a:lnSpc>
              <a:buFont typeface="Arial" panose="020B0604020202020204" pitchFamily="34" charset="0"/>
              <a:buChar char="•"/>
            </a:pPr>
            <a:r>
              <a:rPr lang="vi-VN" b="1">
                <a:solidFill>
                  <a:srgbClr val="1A1A1A"/>
                </a:solidFill>
                <a:latin typeface="Merriweather" panose="00000500000000000000" pitchFamily="2" charset="0"/>
              </a:rPr>
              <a:t>MyApp.py</a:t>
            </a:r>
            <a:r>
              <a:rPr lang="vi-VN">
                <a:solidFill>
                  <a:srgbClr val="1A1A1A"/>
                </a:solidFill>
                <a:latin typeface="Merriweather" panose="00000500000000000000" pitchFamily="2" charset="0"/>
              </a:rPr>
              <a:t> là lớp thực thi chương trình</a:t>
            </a:r>
          </a:p>
        </p:txBody>
      </p:sp>
    </p:spTree>
    <p:extLst>
      <p:ext uri="{BB962C8B-B14F-4D97-AF65-F5344CB8AC3E}">
        <p14:creationId xmlns:p14="http://schemas.microsoft.com/office/powerpoint/2010/main" val="6863479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321200" cy="508000"/>
            <a:chOff x="789624" y="1191463"/>
            <a:chExt cx="7321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7120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5.6.6. QTableView và Kiến trúc Model View</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48731" y="939320"/>
            <a:ext cx="7356799" cy="461665"/>
          </a:xfrm>
          <a:prstGeom prst="rect">
            <a:avLst/>
          </a:prstGeom>
        </p:spPr>
        <p:txBody>
          <a:bodyPr wrap="square">
            <a:spAutoFit/>
          </a:bodyPr>
          <a:lstStyle/>
          <a:p>
            <a:r>
              <a:rPr lang="vi-VN" sz="2400" b="1" u="sng">
                <a:solidFill>
                  <a:srgbClr val="1A1A1A"/>
                </a:solidFill>
                <a:latin typeface="+mj-lt"/>
              </a:rPr>
              <a:t>Bước 2:</a:t>
            </a:r>
            <a:r>
              <a:rPr lang="vi-VN" sz="2400">
                <a:solidFill>
                  <a:srgbClr val="1A1A1A"/>
                </a:solidFill>
                <a:latin typeface="+mj-lt"/>
              </a:rPr>
              <a:t> Tạo lớp Employee.py có mã lệnh như dưới đây</a:t>
            </a:r>
            <a:r>
              <a:rPr lang="vi-VN" sz="2400" smtClean="0">
                <a:solidFill>
                  <a:srgbClr val="1A1A1A"/>
                </a:solidFill>
                <a:latin typeface="+mj-lt"/>
              </a:rPr>
              <a:t>:</a:t>
            </a:r>
            <a:endParaRPr lang="en-US" sz="2400">
              <a:latin typeface="+mj-lt"/>
            </a:endParaRPr>
          </a:p>
        </p:txBody>
      </p:sp>
      <p:pic>
        <p:nvPicPr>
          <p:cNvPr id="9" name="Picture 8"/>
          <p:cNvPicPr>
            <a:picLocks noChangeAspect="1"/>
          </p:cNvPicPr>
          <p:nvPr/>
        </p:nvPicPr>
        <p:blipFill>
          <a:blip r:embed="rId3"/>
          <a:stretch>
            <a:fillRect/>
          </a:stretch>
        </p:blipFill>
        <p:spPr>
          <a:xfrm>
            <a:off x="1697139" y="1452843"/>
            <a:ext cx="5776461" cy="1897544"/>
          </a:xfrm>
          <a:prstGeom prst="rect">
            <a:avLst/>
          </a:prstGeom>
        </p:spPr>
      </p:pic>
    </p:spTree>
    <p:extLst>
      <p:ext uri="{BB962C8B-B14F-4D97-AF65-F5344CB8AC3E}">
        <p14:creationId xmlns:p14="http://schemas.microsoft.com/office/powerpoint/2010/main" val="26224162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321200" cy="508000"/>
            <a:chOff x="789624" y="1191463"/>
            <a:chExt cx="7321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7120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5.6.6. QTableView và Kiến trúc Model View</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502810" y="990625"/>
            <a:ext cx="11066338" cy="461665"/>
          </a:xfrm>
          <a:prstGeom prst="rect">
            <a:avLst/>
          </a:prstGeom>
        </p:spPr>
        <p:txBody>
          <a:bodyPr wrap="square">
            <a:spAutoFit/>
          </a:bodyPr>
          <a:lstStyle/>
          <a:p>
            <a:r>
              <a:rPr lang="vi-VN" sz="2400" b="1" u="sng">
                <a:solidFill>
                  <a:srgbClr val="1A1A1A"/>
                </a:solidFill>
                <a:latin typeface="+mj-lt"/>
              </a:rPr>
              <a:t>Bước 3:</a:t>
            </a:r>
            <a:r>
              <a:rPr lang="vi-VN" sz="2400">
                <a:solidFill>
                  <a:srgbClr val="1A1A1A"/>
                </a:solidFill>
                <a:latin typeface="+mj-lt"/>
              </a:rPr>
              <a:t> Tạo lớp mô hình “EmployeeModel.py” và có mã lệnh như dưới đây</a:t>
            </a:r>
            <a:r>
              <a:rPr lang="vi-VN" sz="2400" smtClean="0">
                <a:solidFill>
                  <a:srgbClr val="1A1A1A"/>
                </a:solidFill>
                <a:latin typeface="+mj-lt"/>
              </a:rPr>
              <a:t>:</a:t>
            </a:r>
            <a:endParaRPr lang="en-US" sz="2400">
              <a:latin typeface="+mj-lt"/>
            </a:endParaRPr>
          </a:p>
        </p:txBody>
      </p:sp>
      <p:pic>
        <p:nvPicPr>
          <p:cNvPr id="9" name="Picture 8"/>
          <p:cNvPicPr>
            <a:picLocks noChangeAspect="1"/>
          </p:cNvPicPr>
          <p:nvPr/>
        </p:nvPicPr>
        <p:blipFill>
          <a:blip r:embed="rId3"/>
          <a:stretch>
            <a:fillRect/>
          </a:stretch>
        </p:blipFill>
        <p:spPr>
          <a:xfrm>
            <a:off x="1720001" y="1504148"/>
            <a:ext cx="5753599" cy="2933954"/>
          </a:xfrm>
          <a:prstGeom prst="rect">
            <a:avLst/>
          </a:prstGeom>
        </p:spPr>
      </p:pic>
    </p:spTree>
    <p:extLst>
      <p:ext uri="{BB962C8B-B14F-4D97-AF65-F5344CB8AC3E}">
        <p14:creationId xmlns:p14="http://schemas.microsoft.com/office/powerpoint/2010/main" val="27932635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321200" cy="508000"/>
            <a:chOff x="789624" y="1191463"/>
            <a:chExt cx="7321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7120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5.6.6. QTableView và Kiến trúc Model View</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502810" y="1005581"/>
            <a:ext cx="9853764" cy="461665"/>
          </a:xfrm>
          <a:prstGeom prst="rect">
            <a:avLst/>
          </a:prstGeom>
        </p:spPr>
        <p:txBody>
          <a:bodyPr wrap="square">
            <a:spAutoFit/>
          </a:bodyPr>
          <a:lstStyle/>
          <a:p>
            <a:r>
              <a:rPr lang="vi-VN" sz="2400" b="1" u="sng">
                <a:solidFill>
                  <a:srgbClr val="1A1A1A"/>
                </a:solidFill>
                <a:latin typeface="+mj-lt"/>
              </a:rPr>
              <a:t>Bước 4:</a:t>
            </a:r>
            <a:r>
              <a:rPr lang="vi-VN" sz="2400">
                <a:solidFill>
                  <a:srgbClr val="1A1A1A"/>
                </a:solidFill>
                <a:latin typeface="+mj-lt"/>
              </a:rPr>
              <a:t> Thiết kế giao diện MainWindow.ui bằng Qt </a:t>
            </a:r>
            <a:r>
              <a:rPr lang="vi-VN" sz="2400" smtClean="0">
                <a:solidFill>
                  <a:srgbClr val="1A1A1A"/>
                </a:solidFill>
                <a:latin typeface="+mj-lt"/>
              </a:rPr>
              <a:t>Designer</a:t>
            </a:r>
            <a:endParaRPr lang="en-US" sz="2400">
              <a:latin typeface="+mj-lt"/>
            </a:endParaRPr>
          </a:p>
        </p:txBody>
      </p:sp>
      <p:pic>
        <p:nvPicPr>
          <p:cNvPr id="3074" name="Picture 2" descr="https://tranduythanh.com/wp-content/uploads/2024/01/QtDesigner-318-1024x4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532" y="1614726"/>
            <a:ext cx="7651889" cy="355693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728132" y="5431179"/>
            <a:ext cx="9151364" cy="461665"/>
          </a:xfrm>
          <a:prstGeom prst="rect">
            <a:avLst/>
          </a:prstGeom>
        </p:spPr>
        <p:txBody>
          <a:bodyPr wrap="square">
            <a:spAutoFit/>
          </a:bodyPr>
          <a:lstStyle/>
          <a:p>
            <a:r>
              <a:rPr lang="vi-VN" sz="2400" b="1" u="sng">
                <a:solidFill>
                  <a:srgbClr val="1A1A1A"/>
                </a:solidFill>
                <a:latin typeface="+mj-lt"/>
              </a:rPr>
              <a:t>Bước 5:</a:t>
            </a:r>
            <a:r>
              <a:rPr lang="vi-VN" sz="2400">
                <a:solidFill>
                  <a:srgbClr val="1A1A1A"/>
                </a:solidFill>
                <a:latin typeface="+mj-lt"/>
              </a:rPr>
              <a:t> Generate Python code cho </a:t>
            </a:r>
            <a:r>
              <a:rPr lang="vi-VN" sz="2400" smtClean="0">
                <a:solidFill>
                  <a:srgbClr val="1A1A1A"/>
                </a:solidFill>
                <a:latin typeface="+mj-lt"/>
              </a:rPr>
              <a:t>MainWindow.ui</a:t>
            </a:r>
            <a:endParaRPr lang="en-US" sz="2400">
              <a:latin typeface="+mj-lt"/>
            </a:endParaRPr>
          </a:p>
        </p:txBody>
      </p:sp>
    </p:spTree>
    <p:extLst>
      <p:ext uri="{BB962C8B-B14F-4D97-AF65-F5344CB8AC3E}">
        <p14:creationId xmlns:p14="http://schemas.microsoft.com/office/powerpoint/2010/main" val="2205395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321200" cy="508000"/>
            <a:chOff x="789624" y="1191463"/>
            <a:chExt cx="7321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7120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5.6.6. QTableView và Kiến trúc Model View</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75568" y="985419"/>
            <a:ext cx="10851337" cy="461665"/>
          </a:xfrm>
          <a:prstGeom prst="rect">
            <a:avLst/>
          </a:prstGeom>
        </p:spPr>
        <p:txBody>
          <a:bodyPr wrap="square">
            <a:spAutoFit/>
          </a:bodyPr>
          <a:lstStyle/>
          <a:p>
            <a:r>
              <a:rPr lang="vi-VN" sz="2400" b="1" u="sng">
                <a:solidFill>
                  <a:srgbClr val="1A1A1A"/>
                </a:solidFill>
                <a:latin typeface="+mj-lt"/>
              </a:rPr>
              <a:t>Bước 6:</a:t>
            </a:r>
            <a:r>
              <a:rPr lang="vi-VN" sz="2400">
                <a:solidFill>
                  <a:srgbClr val="1A1A1A"/>
                </a:solidFill>
                <a:latin typeface="+mj-lt"/>
              </a:rPr>
              <a:t> Tạo MainWindowEx để xử lý sự kiện, gán model cho </a:t>
            </a:r>
            <a:r>
              <a:rPr lang="vi-VN" sz="2400" smtClean="0">
                <a:solidFill>
                  <a:srgbClr val="1A1A1A"/>
                </a:solidFill>
                <a:latin typeface="+mj-lt"/>
              </a:rPr>
              <a:t>widget</a:t>
            </a:r>
            <a:endParaRPr lang="en-US" sz="2400">
              <a:latin typeface="+mj-lt"/>
            </a:endParaRPr>
          </a:p>
        </p:txBody>
      </p:sp>
      <p:pic>
        <p:nvPicPr>
          <p:cNvPr id="9" name="Picture 8"/>
          <p:cNvPicPr>
            <a:picLocks noChangeAspect="1"/>
          </p:cNvPicPr>
          <p:nvPr/>
        </p:nvPicPr>
        <p:blipFill>
          <a:blip r:embed="rId3"/>
          <a:stretch>
            <a:fillRect/>
          </a:stretch>
        </p:blipFill>
        <p:spPr>
          <a:xfrm>
            <a:off x="1013826" y="1602662"/>
            <a:ext cx="5799323" cy="4328535"/>
          </a:xfrm>
          <a:prstGeom prst="rect">
            <a:avLst/>
          </a:prstGeom>
        </p:spPr>
      </p:pic>
    </p:spTree>
    <p:extLst>
      <p:ext uri="{BB962C8B-B14F-4D97-AF65-F5344CB8AC3E}">
        <p14:creationId xmlns:p14="http://schemas.microsoft.com/office/powerpoint/2010/main" val="861911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321200" cy="508000"/>
            <a:chOff x="789624" y="1191463"/>
            <a:chExt cx="7321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7120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5.6.6. QTableView và Kiến trúc Model View</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80910" y="972451"/>
            <a:ext cx="11253890" cy="461665"/>
          </a:xfrm>
          <a:prstGeom prst="rect">
            <a:avLst/>
          </a:prstGeom>
        </p:spPr>
        <p:txBody>
          <a:bodyPr wrap="square">
            <a:spAutoFit/>
          </a:bodyPr>
          <a:lstStyle/>
          <a:p>
            <a:r>
              <a:rPr lang="vi-VN" sz="2400" b="1" u="sng">
                <a:solidFill>
                  <a:srgbClr val="1A1A1A"/>
                </a:solidFill>
                <a:latin typeface="+mj-lt"/>
              </a:rPr>
              <a:t>Bước 7: </a:t>
            </a:r>
            <a:r>
              <a:rPr lang="vi-VN" sz="2400">
                <a:solidFill>
                  <a:srgbClr val="1A1A1A"/>
                </a:solidFill>
                <a:latin typeface="+mj-lt"/>
              </a:rPr>
              <a:t>Viết </a:t>
            </a:r>
            <a:r>
              <a:rPr lang="vi-VN" sz="2400" b="1">
                <a:solidFill>
                  <a:srgbClr val="1A1A1A"/>
                </a:solidFill>
                <a:latin typeface="+mj-lt"/>
              </a:rPr>
              <a:t>MyApp.py </a:t>
            </a:r>
            <a:r>
              <a:rPr lang="vi-VN" sz="2400">
                <a:solidFill>
                  <a:srgbClr val="1A1A1A"/>
                </a:solidFill>
                <a:latin typeface="+mj-lt"/>
              </a:rPr>
              <a:t>để thực thi chương </a:t>
            </a:r>
            <a:r>
              <a:rPr lang="vi-VN" sz="2400" smtClean="0">
                <a:solidFill>
                  <a:srgbClr val="1A1A1A"/>
                </a:solidFill>
                <a:latin typeface="+mj-lt"/>
              </a:rPr>
              <a:t>trình</a:t>
            </a:r>
            <a:endParaRPr lang="en-US" sz="2400">
              <a:latin typeface="+mj-lt"/>
            </a:endParaRPr>
          </a:p>
        </p:txBody>
      </p:sp>
      <p:pic>
        <p:nvPicPr>
          <p:cNvPr id="9" name="Picture 8"/>
          <p:cNvPicPr>
            <a:picLocks noChangeAspect="1"/>
          </p:cNvPicPr>
          <p:nvPr/>
        </p:nvPicPr>
        <p:blipFill>
          <a:blip r:embed="rId3"/>
          <a:stretch>
            <a:fillRect/>
          </a:stretch>
        </p:blipFill>
        <p:spPr>
          <a:xfrm>
            <a:off x="1032878" y="1622679"/>
            <a:ext cx="5761219" cy="2309060"/>
          </a:xfrm>
          <a:prstGeom prst="rect">
            <a:avLst/>
          </a:prstGeom>
        </p:spPr>
      </p:pic>
      <p:sp>
        <p:nvSpPr>
          <p:cNvPr id="10" name="Rectangle 9"/>
          <p:cNvSpPr/>
          <p:nvPr/>
        </p:nvSpPr>
        <p:spPr>
          <a:xfrm>
            <a:off x="698096" y="4395721"/>
            <a:ext cx="11036703" cy="830997"/>
          </a:xfrm>
          <a:prstGeom prst="rect">
            <a:avLst/>
          </a:prstGeom>
        </p:spPr>
        <p:txBody>
          <a:bodyPr wrap="square">
            <a:spAutoFit/>
          </a:bodyPr>
          <a:lstStyle/>
          <a:p>
            <a:r>
              <a:rPr lang="en-US" sz="2400" b="1" u="sng" smtClean="0">
                <a:latin typeface="Times New Roman" panose="02020603050405020304" pitchFamily="18" charset="0"/>
                <a:cs typeface="Times New Roman" panose="02020603050405020304" pitchFamily="18" charset="0"/>
              </a:rPr>
              <a:t>Hướng dẫn chi tiết:</a:t>
            </a:r>
          </a:p>
          <a:p>
            <a:r>
              <a:rPr lang="en-US" sz="2400" smtClean="0">
                <a:latin typeface="Times New Roman" panose="02020603050405020304" pitchFamily="18" charset="0"/>
                <a:cs typeface="Times New Roman" panose="02020603050405020304" pitchFamily="18" charset="0"/>
                <a:hlinkClick r:id="rId4"/>
              </a:rPr>
              <a:t>https</a:t>
            </a:r>
            <a:r>
              <a:rPr lang="en-US" sz="2400">
                <a:latin typeface="Times New Roman" panose="02020603050405020304" pitchFamily="18" charset="0"/>
                <a:cs typeface="Times New Roman" panose="02020603050405020304" pitchFamily="18" charset="0"/>
                <a:hlinkClick r:id="rId4"/>
              </a:rPr>
              <a:t>://tranduythanh.com/2024/01/05/bai-26-kien-truc-model-view-pyqt6-part-1</a:t>
            </a:r>
            <a:r>
              <a:rPr lang="en-US" sz="2400" smtClean="0">
                <a:latin typeface="Times New Roman" panose="02020603050405020304" pitchFamily="18" charset="0"/>
                <a:cs typeface="Times New Roman" panose="02020603050405020304" pitchFamily="18" charset="0"/>
                <a:hlinkClick r:id="rId4"/>
              </a:rPr>
              <a:t>/</a:t>
            </a:r>
            <a:r>
              <a:rPr lang="en-US" sz="2400" smtClean="0">
                <a:latin typeface="Times New Roman" panose="02020603050405020304" pitchFamily="18" charset="0"/>
                <a:cs typeface="Times New Roman" panose="02020603050405020304" pitchFamily="18" charset="0"/>
              </a:rPr>
              <a:t> </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975366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321200" cy="508000"/>
            <a:chOff x="789624" y="1191463"/>
            <a:chExt cx="7321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7120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5.6.6. QTableView và Kiến trúc Model View</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p:cNvSpPr/>
          <p:nvPr/>
        </p:nvSpPr>
        <p:spPr>
          <a:xfrm>
            <a:off x="480910" y="972451"/>
            <a:ext cx="11253890" cy="830997"/>
          </a:xfrm>
          <a:prstGeom prst="rect">
            <a:avLst/>
          </a:prstGeom>
        </p:spPr>
        <p:txBody>
          <a:bodyPr wrap="square">
            <a:spAutoFit/>
          </a:bodyPr>
          <a:lstStyle/>
          <a:p>
            <a:r>
              <a:rPr lang="en-US" sz="2400" b="1" u="sng" smtClean="0">
                <a:solidFill>
                  <a:srgbClr val="1A1A1A"/>
                </a:solidFill>
                <a:latin typeface="Times New Roman" panose="02020603050405020304" pitchFamily="18" charset="0"/>
                <a:cs typeface="Times New Roman" panose="02020603050405020304" pitchFamily="18" charset="0"/>
              </a:rPr>
              <a:t>Ví dụ 2:</a:t>
            </a:r>
            <a:r>
              <a:rPr lang="en-US" sz="2400" smtClean="0">
                <a:solidFill>
                  <a:srgbClr val="1A1A1A"/>
                </a:solidFill>
                <a:latin typeface="Times New Roman" panose="02020603050405020304" pitchFamily="18" charset="0"/>
                <a:cs typeface="Times New Roman" panose="02020603050405020304" pitchFamily="18" charset="0"/>
              </a:rPr>
              <a:t> </a:t>
            </a:r>
            <a:r>
              <a:rPr lang="en-US" sz="2400" smtClean="0">
                <a:latin typeface="Times New Roman" panose="02020603050405020304" pitchFamily="18" charset="0"/>
                <a:cs typeface="Times New Roman" panose="02020603050405020304" pitchFamily="18" charset="0"/>
              </a:rPr>
              <a:t>Cách </a:t>
            </a:r>
            <a:r>
              <a:rPr lang="en-US" sz="2400">
                <a:latin typeface="Times New Roman" panose="02020603050405020304" pitchFamily="18" charset="0"/>
                <a:cs typeface="Times New Roman" panose="02020603050405020304" pitchFamily="18" charset="0"/>
              </a:rPr>
              <a:t>dùng Model View cho QTableView để hiển thị dữ liệu dạng bảng</a:t>
            </a:r>
            <a:endParaRPr lang="en-US" sz="2400" b="1" u="sng" smtClean="0">
              <a:solidFill>
                <a:srgbClr val="1A1A1A"/>
              </a:solidFill>
              <a:latin typeface="Times New Roman" panose="02020603050405020304" pitchFamily="18"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p:txBody>
      </p:sp>
      <p:sp>
        <p:nvSpPr>
          <p:cNvPr id="8" name="Rectangle 7"/>
          <p:cNvSpPr/>
          <p:nvPr/>
        </p:nvSpPr>
        <p:spPr>
          <a:xfrm>
            <a:off x="502810" y="1485974"/>
            <a:ext cx="11086216" cy="1200329"/>
          </a:xfrm>
          <a:prstGeom prst="rect">
            <a:avLst/>
          </a:prstGeom>
        </p:spPr>
        <p:txBody>
          <a:bodyPr wrap="square">
            <a:spAutoFit/>
          </a:bodyPr>
          <a:lstStyle/>
          <a:p>
            <a:pPr algn="just"/>
            <a:r>
              <a:rPr lang="vi-VN" sz="2400">
                <a:solidFill>
                  <a:srgbClr val="1A1A1A"/>
                </a:solidFill>
                <a:latin typeface="+mj-lt"/>
              </a:rPr>
              <a:t>Sự khác biệt giữa QListView và QTableView là QListView không cần dùng các cột dữ liệu, còn QTableView cần dùng các cột dữ liệu để chi tiết hóa các thuộc tính của đối tượng.</a:t>
            </a:r>
            <a:endParaRPr lang="en-US" sz="2400">
              <a:latin typeface="+mj-lt"/>
            </a:endParaRPr>
          </a:p>
        </p:txBody>
      </p:sp>
      <p:pic>
        <p:nvPicPr>
          <p:cNvPr id="9" name="Picture 8"/>
          <p:cNvPicPr>
            <a:picLocks noChangeAspect="1"/>
          </p:cNvPicPr>
          <p:nvPr/>
        </p:nvPicPr>
        <p:blipFill>
          <a:blip r:embed="rId3"/>
          <a:stretch>
            <a:fillRect/>
          </a:stretch>
        </p:blipFill>
        <p:spPr>
          <a:xfrm>
            <a:off x="1065554" y="2767133"/>
            <a:ext cx="5806943" cy="1928027"/>
          </a:xfrm>
          <a:prstGeom prst="rect">
            <a:avLst/>
          </a:prstGeom>
        </p:spPr>
      </p:pic>
      <p:pic>
        <p:nvPicPr>
          <p:cNvPr id="1026" name="Picture 2" descr="https://tranduythanh.com/wp-content/uploads/2024/01/QtDesigner-36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1925" y="2767133"/>
            <a:ext cx="3952875" cy="358140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448731" y="4987859"/>
            <a:ext cx="7333193" cy="1200329"/>
          </a:xfrm>
          <a:prstGeom prst="rect">
            <a:avLst/>
          </a:prstGeom>
        </p:spPr>
        <p:txBody>
          <a:bodyPr wrap="square">
            <a:spAutoFit/>
          </a:bodyPr>
          <a:lstStyle/>
          <a:p>
            <a:r>
              <a:rPr lang="vi-VN" sz="2400">
                <a:solidFill>
                  <a:srgbClr val="1A1A1A"/>
                </a:solidFill>
                <a:latin typeface="+mj-lt"/>
              </a:rPr>
              <a:t>Làm thế nào để nạp ma trận “</a:t>
            </a:r>
            <a:r>
              <a:rPr lang="vi-VN" sz="2400" b="1">
                <a:solidFill>
                  <a:srgbClr val="1A1A1A"/>
                </a:solidFill>
                <a:latin typeface="+mj-lt"/>
              </a:rPr>
              <a:t>data</a:t>
            </a:r>
            <a:r>
              <a:rPr lang="vi-VN" sz="2400">
                <a:solidFill>
                  <a:srgbClr val="1A1A1A"/>
                </a:solidFill>
                <a:latin typeface="+mj-lt"/>
              </a:rPr>
              <a:t>” lên QTableView cùng với các cột được lưu trong mảng “</a:t>
            </a:r>
            <a:r>
              <a:rPr lang="vi-VN" sz="2400" b="1" smtClean="0">
                <a:solidFill>
                  <a:srgbClr val="1A1A1A"/>
                </a:solidFill>
                <a:latin typeface="+mj-lt"/>
              </a:rPr>
              <a:t>columns</a:t>
            </a:r>
            <a:r>
              <a:rPr lang="en-US" sz="2400" smtClean="0">
                <a:solidFill>
                  <a:srgbClr val="1A1A1A"/>
                </a:solidFill>
                <a:latin typeface="+mj-lt"/>
              </a:rPr>
              <a:t>”</a:t>
            </a:r>
            <a:r>
              <a:rPr lang="vi-VN" sz="2400" smtClean="0">
                <a:solidFill>
                  <a:srgbClr val="1A1A1A"/>
                </a:solidFill>
                <a:latin typeface="+mj-lt"/>
              </a:rPr>
              <a:t>? </a:t>
            </a:r>
            <a:r>
              <a:rPr lang="vi-VN" sz="2400">
                <a:solidFill>
                  <a:srgbClr val="1A1A1A"/>
                </a:solidFill>
                <a:latin typeface="+mj-lt"/>
              </a:rPr>
              <a:t>Đồng thời nếu giá &lt;100 thì tô </a:t>
            </a:r>
            <a:r>
              <a:rPr lang="vi-VN" sz="2400">
                <a:latin typeface="+mj-lt"/>
              </a:rPr>
              <a:t>chữ đỏ</a:t>
            </a:r>
            <a:r>
              <a:rPr lang="vi-VN" sz="2400">
                <a:solidFill>
                  <a:srgbClr val="1A1A1A"/>
                </a:solidFill>
                <a:latin typeface="+mj-lt"/>
              </a:rPr>
              <a:t>, nếu tên rỗng thì tô </a:t>
            </a:r>
            <a:r>
              <a:rPr lang="vi-VN" sz="2400">
                <a:latin typeface="+mj-lt"/>
              </a:rPr>
              <a:t>nền vàng</a:t>
            </a:r>
            <a:r>
              <a:rPr lang="vi-VN" sz="2400">
                <a:solidFill>
                  <a:srgbClr val="1A1A1A"/>
                </a:solidFill>
                <a:latin typeface="+mj-lt"/>
              </a:rPr>
              <a:t>:</a:t>
            </a:r>
            <a:endParaRPr lang="en-US" sz="2400">
              <a:latin typeface="+mj-lt"/>
            </a:endParaRPr>
          </a:p>
        </p:txBody>
      </p:sp>
    </p:spTree>
    <p:extLst>
      <p:ext uri="{BB962C8B-B14F-4D97-AF65-F5344CB8AC3E}">
        <p14:creationId xmlns:p14="http://schemas.microsoft.com/office/powerpoint/2010/main" val="476042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321200" cy="508000"/>
            <a:chOff x="789624" y="1191463"/>
            <a:chExt cx="7321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7120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5.6.6. QTableView và Kiến trúc Model View</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353376" y="944242"/>
            <a:ext cx="11374798" cy="461665"/>
          </a:xfrm>
          <a:prstGeom prst="rect">
            <a:avLst/>
          </a:prstGeom>
        </p:spPr>
        <p:txBody>
          <a:bodyPr wrap="square">
            <a:spAutoFit/>
          </a:bodyPr>
          <a:lstStyle/>
          <a:p>
            <a:r>
              <a:rPr lang="vi-VN" sz="2400" b="1" u="sng">
                <a:solidFill>
                  <a:srgbClr val="1A1A1A"/>
                </a:solidFill>
                <a:latin typeface="+mj-lt"/>
              </a:rPr>
              <a:t>Bước 1:</a:t>
            </a:r>
            <a:r>
              <a:rPr lang="vi-VN" sz="2400">
                <a:solidFill>
                  <a:srgbClr val="1A1A1A"/>
                </a:solidFill>
                <a:latin typeface="+mj-lt"/>
              </a:rPr>
              <a:t> Tạo dự án “</a:t>
            </a:r>
            <a:r>
              <a:rPr lang="vi-VN" sz="2400" b="1">
                <a:solidFill>
                  <a:srgbClr val="1A1A1A"/>
                </a:solidFill>
                <a:latin typeface="+mj-lt"/>
              </a:rPr>
              <a:t>LearnModelViewPart3</a:t>
            </a:r>
            <a:r>
              <a:rPr lang="vi-VN" sz="2400">
                <a:solidFill>
                  <a:srgbClr val="1A1A1A"/>
                </a:solidFill>
                <a:latin typeface="+mj-lt"/>
              </a:rPr>
              <a:t>” trong Pycharm có cấu trúc như dưới đây</a:t>
            </a:r>
            <a:r>
              <a:rPr lang="vi-VN" sz="2400" smtClean="0">
                <a:solidFill>
                  <a:srgbClr val="1A1A1A"/>
                </a:solidFill>
                <a:latin typeface="+mj-lt"/>
              </a:rPr>
              <a:t>:</a:t>
            </a:r>
            <a:endParaRPr lang="en-US" sz="2400">
              <a:latin typeface="+mj-lt"/>
            </a:endParaRPr>
          </a:p>
        </p:txBody>
      </p:sp>
      <p:pic>
        <p:nvPicPr>
          <p:cNvPr id="2050" name="Picture 2" descr="http://tranduythanh.com/wp-content/uploads/2024/01/QtDesigner-3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053" y="2263154"/>
            <a:ext cx="3381375" cy="247650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525618" y="1666420"/>
            <a:ext cx="7441096" cy="4893647"/>
          </a:xfrm>
          <a:prstGeom prst="rect">
            <a:avLst/>
          </a:prstGeom>
        </p:spPr>
        <p:txBody>
          <a:bodyPr wrap="square">
            <a:spAutoFit/>
          </a:bodyPr>
          <a:lstStyle/>
          <a:p>
            <a:pPr algn="just">
              <a:buFont typeface="Arial" panose="020B0604020202020204" pitchFamily="34" charset="0"/>
              <a:buChar char="•"/>
            </a:pPr>
            <a:r>
              <a:rPr lang="vi-VN" sz="2400">
                <a:solidFill>
                  <a:srgbClr val="1A1A1A"/>
                </a:solidFill>
                <a:latin typeface="+mj-lt"/>
              </a:rPr>
              <a:t>Trung tâm của dự án chính là lớp “</a:t>
            </a:r>
            <a:r>
              <a:rPr lang="vi-VN" sz="2400" b="1">
                <a:solidFill>
                  <a:srgbClr val="1A1A1A"/>
                </a:solidFill>
                <a:latin typeface="+mj-lt"/>
              </a:rPr>
              <a:t>TableModel.py</a:t>
            </a:r>
            <a:r>
              <a:rPr lang="vi-VN" sz="2400">
                <a:solidFill>
                  <a:srgbClr val="1A1A1A"/>
                </a:solidFill>
                <a:latin typeface="+mj-lt"/>
              </a:rPr>
              <a:t>“. Lớp này kế thừa từ “</a:t>
            </a:r>
            <a:r>
              <a:rPr lang="vi-VN" sz="2400" b="1">
                <a:solidFill>
                  <a:srgbClr val="1A1A1A"/>
                </a:solidFill>
                <a:latin typeface="+mj-lt"/>
              </a:rPr>
              <a:t>QAbstractTableModel</a:t>
            </a:r>
            <a:r>
              <a:rPr lang="vi-VN" sz="2400">
                <a:solidFill>
                  <a:srgbClr val="1A1A1A"/>
                </a:solidFill>
                <a:latin typeface="+mj-lt"/>
              </a:rPr>
              <a:t>” để thực hiện kiến trúc Model View. </a:t>
            </a:r>
          </a:p>
          <a:p>
            <a:pPr algn="just">
              <a:buFont typeface="Arial" panose="020B0604020202020204" pitchFamily="34" charset="0"/>
              <a:buChar char="•"/>
            </a:pPr>
            <a:r>
              <a:rPr lang="vi-VN" sz="2400">
                <a:solidFill>
                  <a:srgbClr val="1A1A1A"/>
                </a:solidFill>
                <a:latin typeface="+mj-lt"/>
              </a:rPr>
              <a:t>“</a:t>
            </a:r>
            <a:r>
              <a:rPr lang="vi-VN" sz="2400" b="1">
                <a:solidFill>
                  <a:srgbClr val="1A1A1A"/>
                </a:solidFill>
                <a:latin typeface="+mj-lt"/>
              </a:rPr>
              <a:t>MainWindow.ui</a:t>
            </a:r>
            <a:r>
              <a:rPr lang="vi-VN" sz="2400">
                <a:solidFill>
                  <a:srgbClr val="1A1A1A"/>
                </a:solidFill>
                <a:latin typeface="+mj-lt"/>
              </a:rPr>
              <a:t>” là giao diện thiết kế của phần mềm bằng Qt Designer</a:t>
            </a:r>
          </a:p>
          <a:p>
            <a:pPr algn="just">
              <a:buFont typeface="Arial" panose="020B0604020202020204" pitchFamily="34" charset="0"/>
              <a:buChar char="•"/>
            </a:pPr>
            <a:r>
              <a:rPr lang="vi-VN" sz="2400">
                <a:solidFill>
                  <a:srgbClr val="1A1A1A"/>
                </a:solidFill>
                <a:latin typeface="+mj-lt"/>
              </a:rPr>
              <a:t>“</a:t>
            </a:r>
            <a:r>
              <a:rPr lang="vi-VN" sz="2400" b="1">
                <a:solidFill>
                  <a:srgbClr val="1A1A1A"/>
                </a:solidFill>
                <a:latin typeface="+mj-lt"/>
              </a:rPr>
              <a:t>MainWindow.py</a:t>
            </a:r>
            <a:r>
              <a:rPr lang="vi-VN" sz="2400">
                <a:solidFill>
                  <a:srgbClr val="1A1A1A"/>
                </a:solidFill>
                <a:latin typeface="+mj-lt"/>
              </a:rPr>
              <a:t>” là generate python code của giao diện “MainWindow.ui”</a:t>
            </a:r>
          </a:p>
          <a:p>
            <a:pPr algn="just">
              <a:buFont typeface="Arial" panose="020B0604020202020204" pitchFamily="34" charset="0"/>
              <a:buChar char="•"/>
            </a:pPr>
            <a:r>
              <a:rPr lang="vi-VN" sz="2400">
                <a:solidFill>
                  <a:srgbClr val="1A1A1A"/>
                </a:solidFill>
                <a:latin typeface="+mj-lt"/>
              </a:rPr>
              <a:t>“</a:t>
            </a:r>
            <a:r>
              <a:rPr lang="vi-VN" sz="2400" b="1">
                <a:solidFill>
                  <a:srgbClr val="1A1A1A"/>
                </a:solidFill>
                <a:latin typeface="+mj-lt"/>
              </a:rPr>
              <a:t>MainWindowEx.py</a:t>
            </a:r>
            <a:r>
              <a:rPr lang="vi-VN" sz="2400">
                <a:solidFill>
                  <a:srgbClr val="1A1A1A"/>
                </a:solidFill>
                <a:latin typeface="+mj-lt"/>
              </a:rPr>
              <a:t>” là lớp kế thừa từ generate python code “MainWindow.py” nó được dùng để nạp giao diện, xử lý sự kiện người dùng, gán model view mà không bị ảnh hưởng khi ta tiếp tục generate code từ giao diện khi thay đổi.</a:t>
            </a:r>
          </a:p>
          <a:p>
            <a:pPr algn="just">
              <a:buFont typeface="Arial" panose="020B0604020202020204" pitchFamily="34" charset="0"/>
              <a:buChar char="•"/>
            </a:pPr>
            <a:r>
              <a:rPr lang="vi-VN" sz="2400">
                <a:solidFill>
                  <a:srgbClr val="1A1A1A"/>
                </a:solidFill>
                <a:latin typeface="+mj-lt"/>
              </a:rPr>
              <a:t>“</a:t>
            </a:r>
            <a:r>
              <a:rPr lang="vi-VN" sz="2400" b="1">
                <a:solidFill>
                  <a:srgbClr val="1A1A1A"/>
                </a:solidFill>
                <a:latin typeface="+mj-lt"/>
              </a:rPr>
              <a:t>MyApp.py</a:t>
            </a:r>
            <a:r>
              <a:rPr lang="vi-VN" sz="2400">
                <a:solidFill>
                  <a:srgbClr val="1A1A1A"/>
                </a:solidFill>
                <a:latin typeface="+mj-lt"/>
              </a:rPr>
              <a:t>” là file mã lệnh thực thi chương trình</a:t>
            </a:r>
          </a:p>
        </p:txBody>
      </p:sp>
    </p:spTree>
    <p:extLst>
      <p:ext uri="{BB962C8B-B14F-4D97-AF65-F5344CB8AC3E}">
        <p14:creationId xmlns:p14="http://schemas.microsoft.com/office/powerpoint/2010/main" val="3128171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321200" cy="508000"/>
            <a:chOff x="789624" y="1191463"/>
            <a:chExt cx="7321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7120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5.6.6. QTableView và Kiến trúc Model View</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353374" y="979077"/>
            <a:ext cx="6537755" cy="830997"/>
          </a:xfrm>
          <a:prstGeom prst="rect">
            <a:avLst/>
          </a:prstGeom>
        </p:spPr>
        <p:txBody>
          <a:bodyPr wrap="square">
            <a:spAutoFit/>
          </a:bodyPr>
          <a:lstStyle/>
          <a:p>
            <a:r>
              <a:rPr lang="vi-VN" sz="2400" b="1" u="sng">
                <a:solidFill>
                  <a:srgbClr val="1A1A1A"/>
                </a:solidFill>
                <a:latin typeface="+mj-lt"/>
              </a:rPr>
              <a:t>Bước 2:</a:t>
            </a:r>
            <a:r>
              <a:rPr lang="vi-VN" sz="2400">
                <a:solidFill>
                  <a:srgbClr val="1A1A1A"/>
                </a:solidFill>
                <a:latin typeface="+mj-lt"/>
              </a:rPr>
              <a:t> Tạo lớp mã lệnh “</a:t>
            </a:r>
            <a:r>
              <a:rPr lang="vi-VN" sz="2400" b="1">
                <a:solidFill>
                  <a:srgbClr val="1A1A1A"/>
                </a:solidFill>
                <a:latin typeface="+mj-lt"/>
              </a:rPr>
              <a:t>TableModel.py</a:t>
            </a:r>
            <a:r>
              <a:rPr lang="vi-VN" sz="2400">
                <a:solidFill>
                  <a:srgbClr val="1A1A1A"/>
                </a:solidFill>
                <a:latin typeface="+mj-lt"/>
              </a:rPr>
              <a:t>” như dưới đây</a:t>
            </a:r>
            <a:r>
              <a:rPr lang="vi-VN" sz="2400" smtClean="0">
                <a:solidFill>
                  <a:srgbClr val="1A1A1A"/>
                </a:solidFill>
                <a:latin typeface="+mj-lt"/>
              </a:rPr>
              <a:t>:</a:t>
            </a:r>
            <a:endParaRPr lang="en-US" sz="2400">
              <a:latin typeface="+mj-lt"/>
            </a:endParaRPr>
          </a:p>
        </p:txBody>
      </p:sp>
      <p:pic>
        <p:nvPicPr>
          <p:cNvPr id="9" name="Picture 8"/>
          <p:cNvPicPr>
            <a:picLocks noChangeAspect="1"/>
          </p:cNvPicPr>
          <p:nvPr/>
        </p:nvPicPr>
        <p:blipFill>
          <a:blip r:embed="rId3"/>
          <a:stretch>
            <a:fillRect/>
          </a:stretch>
        </p:blipFill>
        <p:spPr>
          <a:xfrm>
            <a:off x="7000706" y="904614"/>
            <a:ext cx="4852700" cy="5786157"/>
          </a:xfrm>
          <a:prstGeom prst="rect">
            <a:avLst/>
          </a:prstGeom>
        </p:spPr>
      </p:pic>
      <p:sp>
        <p:nvSpPr>
          <p:cNvPr id="10" name="Rectangle 9"/>
          <p:cNvSpPr/>
          <p:nvPr/>
        </p:nvSpPr>
        <p:spPr>
          <a:xfrm>
            <a:off x="480910" y="1810074"/>
            <a:ext cx="6096000" cy="4401205"/>
          </a:xfrm>
          <a:prstGeom prst="rect">
            <a:avLst/>
          </a:prstGeom>
        </p:spPr>
        <p:txBody>
          <a:bodyPr>
            <a:spAutoFit/>
          </a:bodyPr>
          <a:lstStyle/>
          <a:p>
            <a:pPr algn="just">
              <a:buFont typeface="Arial" panose="020B0604020202020204" pitchFamily="34" charset="0"/>
              <a:buChar char="•"/>
            </a:pPr>
            <a:r>
              <a:rPr lang="vi-VN">
                <a:solidFill>
                  <a:srgbClr val="1A1A1A"/>
                </a:solidFill>
                <a:latin typeface="Merriweather" panose="00000500000000000000" pitchFamily="2" charset="0"/>
              </a:rPr>
              <a:t>Constructor </a:t>
            </a:r>
            <a:r>
              <a:rPr lang="vi-VN" b="1">
                <a:solidFill>
                  <a:srgbClr val="1A1A1A"/>
                </a:solidFill>
                <a:latin typeface="Merriweather" panose="00000500000000000000" pitchFamily="2" charset="0"/>
              </a:rPr>
              <a:t>__init__(self, data,columns)</a:t>
            </a:r>
            <a:r>
              <a:rPr lang="vi-VN">
                <a:solidFill>
                  <a:srgbClr val="1A1A1A"/>
                </a:solidFill>
                <a:latin typeface="Merriweather" panose="00000500000000000000" pitchFamily="2" charset="0"/>
              </a:rPr>
              <a:t> nhận vào 2 đối số. Đối số </a:t>
            </a:r>
            <a:r>
              <a:rPr lang="vi-VN" b="1">
                <a:solidFill>
                  <a:srgbClr val="1A1A1A"/>
                </a:solidFill>
                <a:latin typeface="Merriweather" panose="00000500000000000000" pitchFamily="2" charset="0"/>
              </a:rPr>
              <a:t>data </a:t>
            </a:r>
            <a:r>
              <a:rPr lang="vi-VN">
                <a:solidFill>
                  <a:srgbClr val="1A1A1A"/>
                </a:solidFill>
                <a:latin typeface="Merriweather" panose="00000500000000000000" pitchFamily="2" charset="0"/>
              </a:rPr>
              <a:t>là ma trận dữ liệu Product đã mô tả ở trên, đối số </a:t>
            </a:r>
            <a:r>
              <a:rPr lang="vi-VN" b="1">
                <a:solidFill>
                  <a:srgbClr val="1A1A1A"/>
                </a:solidFill>
                <a:latin typeface="Merriweather" panose="00000500000000000000" pitchFamily="2" charset="0"/>
              </a:rPr>
              <a:t>columns </a:t>
            </a:r>
            <a:r>
              <a:rPr lang="vi-VN">
                <a:solidFill>
                  <a:srgbClr val="1A1A1A"/>
                </a:solidFill>
                <a:latin typeface="Merriweather" panose="00000500000000000000" pitchFamily="2" charset="0"/>
              </a:rPr>
              <a:t>là mảng các cột của Product.</a:t>
            </a:r>
          </a:p>
          <a:p>
            <a:pPr algn="just">
              <a:buFont typeface="Arial" panose="020B0604020202020204" pitchFamily="34" charset="0"/>
              <a:buChar char="•"/>
            </a:pPr>
            <a:r>
              <a:rPr lang="vi-VN">
                <a:solidFill>
                  <a:srgbClr val="1A1A1A"/>
                </a:solidFill>
                <a:latin typeface="Merriweather" panose="00000500000000000000" pitchFamily="2" charset="0"/>
              </a:rPr>
              <a:t>Hàm </a:t>
            </a:r>
            <a:r>
              <a:rPr lang="vi-VN" b="1">
                <a:solidFill>
                  <a:srgbClr val="1A1A1A"/>
                </a:solidFill>
                <a:latin typeface="Merriweather" panose="00000500000000000000" pitchFamily="2" charset="0"/>
              </a:rPr>
              <a:t>data(self, index, role) </a:t>
            </a:r>
            <a:r>
              <a:rPr lang="vi-VN">
                <a:solidFill>
                  <a:srgbClr val="1A1A1A"/>
                </a:solidFill>
                <a:latin typeface="Merriweather" panose="00000500000000000000" pitchFamily="2" charset="0"/>
              </a:rPr>
              <a:t>được override để hiển thị dữ liệu cũng như các định dạng dữ liệu (màu nền, màu chữ). Trong hàm này </a:t>
            </a:r>
            <a:r>
              <a:rPr lang="en-US" smtClean="0">
                <a:solidFill>
                  <a:srgbClr val="1A1A1A"/>
                </a:solidFill>
                <a:latin typeface="Merriweather" panose="00000500000000000000" pitchFamily="2" charset="0"/>
              </a:rPr>
              <a:t>Ta </a:t>
            </a:r>
            <a:r>
              <a:rPr lang="vi-VN" smtClean="0">
                <a:solidFill>
                  <a:srgbClr val="1A1A1A"/>
                </a:solidFill>
                <a:latin typeface="Merriweather" panose="00000500000000000000" pitchFamily="2" charset="0"/>
              </a:rPr>
              <a:t>sử </a:t>
            </a:r>
            <a:r>
              <a:rPr lang="vi-VN">
                <a:solidFill>
                  <a:srgbClr val="1A1A1A"/>
                </a:solidFill>
                <a:latin typeface="Merriweather" panose="00000500000000000000" pitchFamily="2" charset="0"/>
              </a:rPr>
              <a:t>dụng 3 Role:</a:t>
            </a:r>
          </a:p>
          <a:p>
            <a:pPr marL="742950" lvl="1" indent="-285750" algn="just">
              <a:buFont typeface="Arial" panose="020B0604020202020204" pitchFamily="34" charset="0"/>
              <a:buChar char="•"/>
            </a:pPr>
            <a:r>
              <a:rPr lang="vi-VN" b="1">
                <a:solidFill>
                  <a:srgbClr val="1A1A1A"/>
                </a:solidFill>
                <a:latin typeface="Merriweather" panose="00000500000000000000" pitchFamily="2" charset="0"/>
              </a:rPr>
              <a:t>Qt.ItemDataRole.DisplayRole </a:t>
            </a:r>
            <a:r>
              <a:rPr lang="vi-VN">
                <a:solidFill>
                  <a:srgbClr val="1A1A1A"/>
                </a:solidFill>
                <a:latin typeface="Merriweather" panose="00000500000000000000" pitchFamily="2" charset="0"/>
              </a:rPr>
              <a:t>(dùng để hiển thị dữ liệu thông thường)</a:t>
            </a:r>
          </a:p>
          <a:p>
            <a:pPr marL="742950" lvl="1" indent="-285750" algn="just">
              <a:buFont typeface="Arial" panose="020B0604020202020204" pitchFamily="34" charset="0"/>
              <a:buChar char="•"/>
            </a:pPr>
            <a:r>
              <a:rPr lang="vi-VN" b="1">
                <a:solidFill>
                  <a:srgbClr val="1A1A1A"/>
                </a:solidFill>
                <a:latin typeface="Merriweather" panose="00000500000000000000" pitchFamily="2" charset="0"/>
              </a:rPr>
              <a:t>Qt.ItemDataRole.BackgroundRole</a:t>
            </a:r>
            <a:r>
              <a:rPr lang="vi-VN">
                <a:solidFill>
                  <a:srgbClr val="1A1A1A"/>
                </a:solidFill>
                <a:latin typeface="Merriweather" panose="00000500000000000000" pitchFamily="2" charset="0"/>
              </a:rPr>
              <a:t> (để hiển thị màu nền, trong trường hợp này là nếu dữ liệu của cột tên Product là rỗng thì ta tô nền vàng)</a:t>
            </a:r>
          </a:p>
          <a:p>
            <a:pPr marL="742950" lvl="1" indent="-285750" algn="just">
              <a:buFont typeface="Arial" panose="020B0604020202020204" pitchFamily="34" charset="0"/>
              <a:buChar char="•"/>
            </a:pPr>
            <a:r>
              <a:rPr lang="vi-VN" b="1">
                <a:solidFill>
                  <a:srgbClr val="1A1A1A"/>
                </a:solidFill>
                <a:latin typeface="Merriweather" panose="00000500000000000000" pitchFamily="2" charset="0"/>
              </a:rPr>
              <a:t>Qt.ItemDataRole.ForegroundRole</a:t>
            </a:r>
            <a:r>
              <a:rPr lang="vi-VN">
                <a:solidFill>
                  <a:srgbClr val="1A1A1A"/>
                </a:solidFill>
                <a:latin typeface="Merriweather" panose="00000500000000000000" pitchFamily="2" charset="0"/>
              </a:rPr>
              <a:t> (để hiển thị màu chữ, trong trường hợp này là nếu dữ liệu của cột giá Product nhỏ hơn 100 thì tô chữ đỏ)</a:t>
            </a:r>
          </a:p>
          <a:p>
            <a:pPr algn="just">
              <a:buFont typeface="Arial" panose="020B0604020202020204" pitchFamily="34" charset="0"/>
              <a:buChar char="•"/>
            </a:pPr>
            <a:r>
              <a:rPr lang="vi-VN">
                <a:solidFill>
                  <a:srgbClr val="1A1A1A"/>
                </a:solidFill>
                <a:latin typeface="Merriweather" panose="00000500000000000000" pitchFamily="2" charset="0"/>
              </a:rPr>
              <a:t>Hàm </a:t>
            </a:r>
            <a:r>
              <a:rPr lang="vi-VN" b="1">
                <a:solidFill>
                  <a:srgbClr val="1A1A1A"/>
                </a:solidFill>
                <a:latin typeface="Merriweather" panose="00000500000000000000" pitchFamily="2" charset="0"/>
              </a:rPr>
              <a:t>rowCount(self, index) </a:t>
            </a:r>
            <a:r>
              <a:rPr lang="vi-VN">
                <a:solidFill>
                  <a:srgbClr val="1A1A1A"/>
                </a:solidFill>
                <a:latin typeface="Merriweather" panose="00000500000000000000" pitchFamily="2" charset="0"/>
              </a:rPr>
              <a:t>được override để trả về số dòng dữ liệu trong model</a:t>
            </a:r>
          </a:p>
          <a:p>
            <a:pPr algn="just">
              <a:buFont typeface="Arial" panose="020B0604020202020204" pitchFamily="34" charset="0"/>
              <a:buChar char="•"/>
            </a:pPr>
            <a:r>
              <a:rPr lang="vi-VN">
                <a:solidFill>
                  <a:srgbClr val="1A1A1A"/>
                </a:solidFill>
                <a:latin typeface="Merriweather" panose="00000500000000000000" pitchFamily="2" charset="0"/>
              </a:rPr>
              <a:t>Hàm </a:t>
            </a:r>
            <a:r>
              <a:rPr lang="vi-VN" b="1">
                <a:solidFill>
                  <a:srgbClr val="1A1A1A"/>
                </a:solidFill>
                <a:latin typeface="Merriweather" panose="00000500000000000000" pitchFamily="2" charset="0"/>
              </a:rPr>
              <a:t>columnCount(self, index) </a:t>
            </a:r>
            <a:r>
              <a:rPr lang="vi-VN">
                <a:solidFill>
                  <a:srgbClr val="1A1A1A"/>
                </a:solidFill>
                <a:latin typeface="Merriweather" panose="00000500000000000000" pitchFamily="2" charset="0"/>
              </a:rPr>
              <a:t>được override để trả về số cột trong model</a:t>
            </a:r>
          </a:p>
          <a:p>
            <a:pPr algn="just">
              <a:buFont typeface="Arial" panose="020B0604020202020204" pitchFamily="34" charset="0"/>
              <a:buChar char="•"/>
            </a:pPr>
            <a:r>
              <a:rPr lang="vi-VN">
                <a:solidFill>
                  <a:srgbClr val="1A1A1A"/>
                </a:solidFill>
                <a:latin typeface="Merriweather" panose="00000500000000000000" pitchFamily="2" charset="0"/>
              </a:rPr>
              <a:t>Hàm </a:t>
            </a:r>
            <a:r>
              <a:rPr lang="vi-VN" b="1">
                <a:solidFill>
                  <a:srgbClr val="1A1A1A"/>
                </a:solidFill>
                <a:latin typeface="Merriweather" panose="00000500000000000000" pitchFamily="2" charset="0"/>
              </a:rPr>
              <a:t>headerData(self, section, orientation, role)</a:t>
            </a:r>
            <a:r>
              <a:rPr lang="vi-VN">
                <a:solidFill>
                  <a:srgbClr val="1A1A1A"/>
                </a:solidFill>
                <a:latin typeface="Merriweather" panose="00000500000000000000" pitchFamily="2" charset="0"/>
              </a:rPr>
              <a:t> được override để vẽ tiêu đề của Cột nằm đứng và header của dòng nằm ngang.</a:t>
            </a:r>
          </a:p>
        </p:txBody>
      </p:sp>
    </p:spTree>
    <p:extLst>
      <p:ext uri="{BB962C8B-B14F-4D97-AF65-F5344CB8AC3E}">
        <p14:creationId xmlns:p14="http://schemas.microsoft.com/office/powerpoint/2010/main" val="30664907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321200" cy="508000"/>
            <a:chOff x="789624" y="1191463"/>
            <a:chExt cx="7321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7120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5.6.6. QTableView và Kiến trúc Model View</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353375" y="944242"/>
            <a:ext cx="11361547" cy="461665"/>
          </a:xfrm>
          <a:prstGeom prst="rect">
            <a:avLst/>
          </a:prstGeom>
        </p:spPr>
        <p:txBody>
          <a:bodyPr wrap="square">
            <a:spAutoFit/>
          </a:bodyPr>
          <a:lstStyle/>
          <a:p>
            <a:r>
              <a:rPr lang="vi-VN" sz="2400" b="1" u="sng">
                <a:solidFill>
                  <a:srgbClr val="1A1A1A"/>
                </a:solidFill>
                <a:latin typeface="+mj-lt"/>
              </a:rPr>
              <a:t>Bước 3:</a:t>
            </a:r>
            <a:r>
              <a:rPr lang="vi-VN" sz="2400">
                <a:solidFill>
                  <a:srgbClr val="1A1A1A"/>
                </a:solidFill>
                <a:latin typeface="+mj-lt"/>
              </a:rPr>
              <a:t> Thiết kế giao diện “</a:t>
            </a:r>
            <a:r>
              <a:rPr lang="vi-VN" sz="2400" b="1">
                <a:solidFill>
                  <a:srgbClr val="1A1A1A"/>
                </a:solidFill>
                <a:latin typeface="+mj-lt"/>
              </a:rPr>
              <a:t>MainWindow.ui</a:t>
            </a:r>
            <a:r>
              <a:rPr lang="vi-VN" sz="2400">
                <a:solidFill>
                  <a:srgbClr val="1A1A1A"/>
                </a:solidFill>
                <a:latin typeface="+mj-lt"/>
              </a:rPr>
              <a:t>” và đặt tên cho widget như hình dưới đây</a:t>
            </a:r>
            <a:r>
              <a:rPr lang="vi-VN" sz="2400" smtClean="0">
                <a:solidFill>
                  <a:srgbClr val="1A1A1A"/>
                </a:solidFill>
                <a:latin typeface="+mj-lt"/>
              </a:rPr>
              <a:t>:</a:t>
            </a:r>
            <a:endParaRPr lang="en-US" sz="2400">
              <a:latin typeface="+mj-lt"/>
            </a:endParaRPr>
          </a:p>
        </p:txBody>
      </p:sp>
      <p:pic>
        <p:nvPicPr>
          <p:cNvPr id="3074" name="Picture 2" descr="https://tranduythanh.com/wp-content/uploads/2024/01/QtDesigner-362-1024x39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4167" y="1653553"/>
            <a:ext cx="8842651" cy="340234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02809" y="5337399"/>
            <a:ext cx="11066339" cy="461665"/>
          </a:xfrm>
          <a:prstGeom prst="rect">
            <a:avLst/>
          </a:prstGeom>
        </p:spPr>
        <p:txBody>
          <a:bodyPr wrap="square">
            <a:spAutoFit/>
          </a:bodyPr>
          <a:lstStyle/>
          <a:p>
            <a:r>
              <a:rPr lang="vi-VN" sz="2400" b="1" u="sng">
                <a:solidFill>
                  <a:srgbClr val="1A1A1A"/>
                </a:solidFill>
                <a:latin typeface="+mj-lt"/>
              </a:rPr>
              <a:t>Bước 4:</a:t>
            </a:r>
            <a:r>
              <a:rPr lang="vi-VN" sz="2400">
                <a:solidFill>
                  <a:srgbClr val="1A1A1A"/>
                </a:solidFill>
                <a:latin typeface="+mj-lt"/>
              </a:rPr>
              <a:t> Generate python code “</a:t>
            </a:r>
            <a:r>
              <a:rPr lang="vi-VN" sz="2400" b="1">
                <a:solidFill>
                  <a:srgbClr val="1A1A1A"/>
                </a:solidFill>
                <a:latin typeface="+mj-lt"/>
              </a:rPr>
              <a:t>MainWindow.py</a:t>
            </a:r>
            <a:r>
              <a:rPr lang="vi-VN" sz="2400">
                <a:solidFill>
                  <a:srgbClr val="1A1A1A"/>
                </a:solidFill>
                <a:latin typeface="+mj-lt"/>
              </a:rPr>
              <a:t>” cho giao diện “MainWindow.ui</a:t>
            </a:r>
            <a:r>
              <a:rPr lang="vi-VN" sz="2400" smtClean="0">
                <a:solidFill>
                  <a:srgbClr val="1A1A1A"/>
                </a:solidFill>
                <a:latin typeface="+mj-lt"/>
              </a:rPr>
              <a:t>”</a:t>
            </a:r>
            <a:endParaRPr lang="en-US" sz="2400">
              <a:latin typeface="+mj-lt"/>
            </a:endParaRPr>
          </a:p>
        </p:txBody>
      </p:sp>
    </p:spTree>
    <p:extLst>
      <p:ext uri="{BB962C8B-B14F-4D97-AF65-F5344CB8AC3E}">
        <p14:creationId xmlns:p14="http://schemas.microsoft.com/office/powerpoint/2010/main" val="10470059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grpSp>
        <p:nvGrpSpPr>
          <p:cNvPr id="2" name="Group 1">
            <a:extLst>
              <a:ext uri="{FF2B5EF4-FFF2-40B4-BE49-F238E27FC236}">
                <a16:creationId xmlns:a16="http://schemas.microsoft.com/office/drawing/2014/main" id="{064DE7AC-7E06-0676-5ECD-FC6C1493BAE0}"/>
              </a:ext>
            </a:extLst>
          </p:cNvPr>
          <p:cNvGrpSpPr/>
          <p:nvPr/>
        </p:nvGrpSpPr>
        <p:grpSpPr>
          <a:xfrm>
            <a:off x="152400" y="304948"/>
            <a:ext cx="4620576" cy="508000"/>
            <a:chOff x="789624" y="1191463"/>
            <a:chExt cx="4620576" cy="508000"/>
          </a:xfrm>
        </p:grpSpPr>
        <p:sp>
          <p:nvSpPr>
            <p:cNvPr id="3" name="AutoShape 52">
              <a:extLst>
                <a:ext uri="{FF2B5EF4-FFF2-40B4-BE49-F238E27FC236}">
                  <a16:creationId xmlns:a16="http://schemas.microsoft.com/office/drawing/2014/main" id="{CE8F9F40-61DD-7346-4703-DCCB057B485F}"/>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Mục tiêu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F3AC4A-5305-6F96-8C18-43C5D74712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357810E-BD83-454E-8106-65298F2614B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40B8BB5-8211-291C-7847-C32187EE633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4C26AE9A-9DD8-7E15-041C-437165D9822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Sinh viên hiểu được </a:t>
            </a:r>
            <a:r>
              <a:rPr lang="vi-VN" sz="2800">
                <a:latin typeface="Cambria" panose="02040503050406030204" pitchFamily="18" charset="0"/>
              </a:rPr>
              <a:t>Kiến trúc Model View</a:t>
            </a:r>
          </a:p>
          <a:p>
            <a:pPr algn="just">
              <a:buFont typeface="Wingdings" panose="05000000000000000000" pitchFamily="2" charset="2"/>
              <a:buChar char="ü"/>
            </a:pPr>
            <a:r>
              <a:rPr lang="en-US" sz="2800">
                <a:latin typeface="Cambria" panose="02040503050406030204" pitchFamily="18" charset="0"/>
              </a:rPr>
              <a:t>Thực hiện được </a:t>
            </a:r>
            <a:r>
              <a:rPr lang="vi-VN" sz="2800">
                <a:latin typeface="Cambria" panose="02040503050406030204" pitchFamily="18" charset="0"/>
              </a:rPr>
              <a:t>QTableView </a:t>
            </a:r>
            <a:r>
              <a:rPr lang="en-US" sz="2800">
                <a:latin typeface="Cambria" panose="02040503050406030204" pitchFamily="18" charset="0"/>
              </a:rPr>
              <a:t>theo </a:t>
            </a:r>
            <a:r>
              <a:rPr lang="vi-VN" sz="2800">
                <a:latin typeface="Cambria" panose="02040503050406030204" pitchFamily="18" charset="0"/>
              </a:rPr>
              <a:t>Kiến trúc Model View</a:t>
            </a:r>
          </a:p>
          <a:p>
            <a:pPr algn="just">
              <a:buFont typeface="Wingdings" panose="05000000000000000000" pitchFamily="2" charset="2"/>
              <a:buChar char="ü"/>
            </a:pPr>
            <a:r>
              <a:rPr lang="en-US" sz="2800">
                <a:latin typeface="Cambria" panose="02040503050406030204" pitchFamily="18" charset="0"/>
              </a:rPr>
              <a:t>Sử dụng được </a:t>
            </a:r>
            <a:r>
              <a:rPr lang="vi-VN" sz="2800">
                <a:latin typeface="Cambria" panose="02040503050406030204" pitchFamily="18" charset="0"/>
              </a:rPr>
              <a:t>Menu và Toolbar</a:t>
            </a:r>
          </a:p>
          <a:p>
            <a:pPr algn="just">
              <a:buFont typeface="Wingdings" panose="05000000000000000000" pitchFamily="2" charset="2"/>
              <a:buChar char="ü"/>
            </a:pPr>
            <a:r>
              <a:rPr lang="vi-VN" sz="2800">
                <a:latin typeface="Cambria" panose="02040503050406030204" pitchFamily="18" charset="0"/>
              </a:rPr>
              <a:t>Trực quan hóa </a:t>
            </a:r>
            <a:r>
              <a:rPr lang="en-US" sz="2800">
                <a:latin typeface="Cambria" panose="02040503050406030204" pitchFamily="18" charset="0"/>
              </a:rPr>
              <a:t>được </a:t>
            </a:r>
            <a:r>
              <a:rPr lang="vi-VN" sz="2800">
                <a:latin typeface="Cambria" panose="02040503050406030204" pitchFamily="18" charset="0"/>
              </a:rPr>
              <a:t>dữ liệu</a:t>
            </a:r>
            <a:r>
              <a:rPr lang="en-US" sz="2800">
                <a:latin typeface="Cambria" panose="02040503050406030204" pitchFamily="18" charset="0"/>
              </a:rPr>
              <a:t>, hiển thị được Chart lên giao diện</a:t>
            </a:r>
            <a:endParaRPr lang="vi-VN" sz="2800" dirty="0">
              <a:latin typeface="Cambria" panose="02040503050406030204" pitchFamily="18" charset="0"/>
            </a:endParaRPr>
          </a:p>
        </p:txBody>
      </p:sp>
    </p:spTree>
    <p:extLst>
      <p:ext uri="{BB962C8B-B14F-4D97-AF65-F5344CB8AC3E}">
        <p14:creationId xmlns:p14="http://schemas.microsoft.com/office/powerpoint/2010/main" val="3703145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321200" cy="508000"/>
            <a:chOff x="789624" y="1191463"/>
            <a:chExt cx="7321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7120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5.6.6. QTableView và Kiến trúc Model View</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353375" y="873881"/>
            <a:ext cx="11474189" cy="830997"/>
          </a:xfrm>
          <a:prstGeom prst="rect">
            <a:avLst/>
          </a:prstGeom>
        </p:spPr>
        <p:txBody>
          <a:bodyPr wrap="square">
            <a:spAutoFit/>
          </a:bodyPr>
          <a:lstStyle/>
          <a:p>
            <a:r>
              <a:rPr lang="vi-VN" sz="2400" b="1" u="sng">
                <a:solidFill>
                  <a:srgbClr val="1A1A1A"/>
                </a:solidFill>
                <a:latin typeface="+mj-lt"/>
              </a:rPr>
              <a:t>Bước 5:</a:t>
            </a:r>
            <a:r>
              <a:rPr lang="vi-VN" sz="2400">
                <a:solidFill>
                  <a:srgbClr val="1A1A1A"/>
                </a:solidFill>
                <a:latin typeface="+mj-lt"/>
              </a:rPr>
              <a:t> Tạo “MainWindowEx.py” kế thừa từ Generate Python code ở trên để nạp giao diện và gán Model View</a:t>
            </a:r>
            <a:endParaRPr lang="en-US" sz="2400">
              <a:latin typeface="+mj-lt"/>
            </a:endParaRPr>
          </a:p>
        </p:txBody>
      </p:sp>
      <p:pic>
        <p:nvPicPr>
          <p:cNvPr id="9" name="Picture 8"/>
          <p:cNvPicPr>
            <a:picLocks noChangeAspect="1"/>
          </p:cNvPicPr>
          <p:nvPr/>
        </p:nvPicPr>
        <p:blipFill>
          <a:blip r:embed="rId3"/>
          <a:stretch>
            <a:fillRect/>
          </a:stretch>
        </p:blipFill>
        <p:spPr>
          <a:xfrm>
            <a:off x="4162920" y="1485033"/>
            <a:ext cx="5761219" cy="4709568"/>
          </a:xfrm>
          <a:prstGeom prst="rect">
            <a:avLst/>
          </a:prstGeom>
        </p:spPr>
      </p:pic>
    </p:spTree>
    <p:extLst>
      <p:ext uri="{BB962C8B-B14F-4D97-AF65-F5344CB8AC3E}">
        <p14:creationId xmlns:p14="http://schemas.microsoft.com/office/powerpoint/2010/main" val="8495356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321200" cy="508000"/>
            <a:chOff x="789624" y="1191463"/>
            <a:chExt cx="7321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7120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5.6.6. QTableView và Kiến trúc Model View</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80909" y="992329"/>
            <a:ext cx="11200881" cy="461665"/>
          </a:xfrm>
          <a:prstGeom prst="rect">
            <a:avLst/>
          </a:prstGeom>
        </p:spPr>
        <p:txBody>
          <a:bodyPr wrap="square">
            <a:spAutoFit/>
          </a:bodyPr>
          <a:lstStyle/>
          <a:p>
            <a:r>
              <a:rPr lang="vi-VN" sz="2400" b="1" u="sng">
                <a:solidFill>
                  <a:srgbClr val="1A1A1A"/>
                </a:solidFill>
                <a:latin typeface="+mj-lt"/>
              </a:rPr>
              <a:t>Bước 6: </a:t>
            </a:r>
            <a:r>
              <a:rPr lang="vi-VN" sz="2400">
                <a:solidFill>
                  <a:srgbClr val="1A1A1A"/>
                </a:solidFill>
                <a:latin typeface="+mj-lt"/>
              </a:rPr>
              <a:t>Tạo file lệnh “</a:t>
            </a:r>
            <a:r>
              <a:rPr lang="vi-VN" sz="2400" b="1">
                <a:solidFill>
                  <a:srgbClr val="1A1A1A"/>
                </a:solidFill>
                <a:latin typeface="+mj-lt"/>
              </a:rPr>
              <a:t>MyApp.py</a:t>
            </a:r>
            <a:r>
              <a:rPr lang="vi-VN" sz="2400">
                <a:solidFill>
                  <a:srgbClr val="1A1A1A"/>
                </a:solidFill>
                <a:latin typeface="+mj-lt"/>
              </a:rPr>
              <a:t>” để thực thi chương </a:t>
            </a:r>
            <a:r>
              <a:rPr lang="vi-VN" sz="2400" smtClean="0">
                <a:solidFill>
                  <a:srgbClr val="1A1A1A"/>
                </a:solidFill>
                <a:latin typeface="+mj-lt"/>
              </a:rPr>
              <a:t>trình</a:t>
            </a:r>
            <a:endParaRPr lang="en-US" sz="2400">
              <a:latin typeface="+mj-lt"/>
            </a:endParaRPr>
          </a:p>
        </p:txBody>
      </p:sp>
      <p:pic>
        <p:nvPicPr>
          <p:cNvPr id="9" name="Picture 8"/>
          <p:cNvPicPr>
            <a:picLocks noChangeAspect="1"/>
          </p:cNvPicPr>
          <p:nvPr/>
        </p:nvPicPr>
        <p:blipFill>
          <a:blip r:embed="rId3"/>
          <a:stretch>
            <a:fillRect/>
          </a:stretch>
        </p:blipFill>
        <p:spPr>
          <a:xfrm>
            <a:off x="502810" y="1951782"/>
            <a:ext cx="5768840" cy="2286198"/>
          </a:xfrm>
          <a:prstGeom prst="rect">
            <a:avLst/>
          </a:prstGeom>
        </p:spPr>
      </p:pic>
      <p:pic>
        <p:nvPicPr>
          <p:cNvPr id="4098" name="Picture 2" descr="http://tranduythanh.com/wp-content/uploads/2024/01/QtDesigner-36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5123" y="1453994"/>
            <a:ext cx="3952875" cy="35814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569844" y="5105081"/>
            <a:ext cx="11178208" cy="830997"/>
          </a:xfrm>
          <a:prstGeom prst="rect">
            <a:avLst/>
          </a:prstGeom>
        </p:spPr>
        <p:txBody>
          <a:bodyPr wrap="square">
            <a:spAutoFit/>
          </a:bodyPr>
          <a:lstStyle/>
          <a:p>
            <a:r>
              <a:rPr lang="en-US" sz="2400" b="1" u="sng" smtClean="0">
                <a:latin typeface="Times New Roman" panose="02020603050405020304" pitchFamily="18" charset="0"/>
                <a:cs typeface="Times New Roman" panose="02020603050405020304" pitchFamily="18" charset="0"/>
              </a:rPr>
              <a:t>Hướng dẫn chi tiết:</a:t>
            </a:r>
          </a:p>
          <a:p>
            <a:r>
              <a:rPr lang="en-US" sz="2400" smtClean="0">
                <a:latin typeface="Times New Roman" panose="02020603050405020304" pitchFamily="18" charset="0"/>
                <a:cs typeface="Times New Roman" panose="02020603050405020304" pitchFamily="18" charset="0"/>
                <a:hlinkClick r:id="rId5"/>
              </a:rPr>
              <a:t>https</a:t>
            </a:r>
            <a:r>
              <a:rPr lang="en-US" sz="2400">
                <a:latin typeface="Times New Roman" panose="02020603050405020304" pitchFamily="18" charset="0"/>
                <a:cs typeface="Times New Roman" panose="02020603050405020304" pitchFamily="18" charset="0"/>
                <a:hlinkClick r:id="rId5"/>
              </a:rPr>
              <a:t>://tranduythanh.com/2024/01/06/bai-28-kien-truc-model-view-pyqt6-part-3</a:t>
            </a:r>
            <a:r>
              <a:rPr lang="en-US" sz="2400" smtClean="0">
                <a:latin typeface="Times New Roman" panose="02020603050405020304" pitchFamily="18" charset="0"/>
                <a:cs typeface="Times New Roman" panose="02020603050405020304" pitchFamily="18" charset="0"/>
                <a:hlinkClick r:id="rId5"/>
              </a:rPr>
              <a:t>/</a:t>
            </a:r>
            <a:r>
              <a:rPr lang="en-US" sz="2400" smtClean="0">
                <a:latin typeface="Times New Roman" panose="02020603050405020304" pitchFamily="18" charset="0"/>
                <a:cs typeface="Times New Roman" panose="02020603050405020304" pitchFamily="18" charset="0"/>
              </a:rPr>
              <a:t> </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78345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650800" cy="508000"/>
            <a:chOff x="789624" y="1191463"/>
            <a:chExt cx="56508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449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5.6.7. Menu và </a:t>
              </a:r>
              <a:r>
                <a:rPr lang="en-US" sz="2800" smtClean="0">
                  <a:latin typeface="Cambria" panose="02040503050406030204" pitchFamily="18" charset="0"/>
                </a:rPr>
                <a:t>Context Menu</a:t>
              </a:r>
              <a:endParaRPr lang="en-US"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614973" y="5249909"/>
            <a:ext cx="11371618" cy="830997"/>
          </a:xfrm>
          <a:prstGeom prst="rect">
            <a:avLst/>
          </a:prstGeom>
        </p:spPr>
        <p:txBody>
          <a:bodyPr wrap="square">
            <a:spAutoFit/>
          </a:bodyPr>
          <a:lstStyle/>
          <a:p>
            <a:r>
              <a:rPr lang="en-US" sz="2400" b="1" u="sng" smtClean="0">
                <a:latin typeface="Times New Roman" panose="02020603050405020304" pitchFamily="18" charset="0"/>
                <a:cs typeface="Times New Roman" panose="02020603050405020304" pitchFamily="18" charset="0"/>
              </a:rPr>
              <a:t>Hướng dẫn chi tiết:</a:t>
            </a:r>
          </a:p>
          <a:p>
            <a:r>
              <a:rPr lang="en-US" sz="2400" smtClean="0">
                <a:latin typeface="Times New Roman" panose="02020603050405020304" pitchFamily="18" charset="0"/>
                <a:cs typeface="Times New Roman" panose="02020603050405020304" pitchFamily="18" charset="0"/>
                <a:hlinkClick r:id="rId3"/>
              </a:rPr>
              <a:t>https</a:t>
            </a:r>
            <a:r>
              <a:rPr lang="en-US" sz="2400">
                <a:latin typeface="Times New Roman" panose="02020603050405020304" pitchFamily="18" charset="0"/>
                <a:cs typeface="Times New Roman" panose="02020603050405020304" pitchFamily="18" charset="0"/>
                <a:hlinkClick r:id="rId3"/>
              </a:rPr>
              <a:t>://tranduythanh.com/2024/01/06/bai-27-kien-truc-model-view-pyqt6-part-2</a:t>
            </a:r>
            <a:r>
              <a:rPr lang="en-US" sz="2400" smtClean="0">
                <a:latin typeface="Times New Roman" panose="02020603050405020304" pitchFamily="18" charset="0"/>
                <a:cs typeface="Times New Roman" panose="02020603050405020304" pitchFamily="18" charset="0"/>
                <a:hlinkClick r:id="rId3"/>
              </a:rPr>
              <a:t>/</a:t>
            </a:r>
            <a:r>
              <a:rPr lang="en-US" sz="2400" smtClean="0">
                <a:latin typeface="Times New Roman" panose="02020603050405020304" pitchFamily="18" charset="0"/>
                <a:cs typeface="Times New Roman" panose="02020603050405020304" pitchFamily="18" charset="0"/>
              </a:rPr>
              <a:t> </a:t>
            </a:r>
            <a:endParaRPr lang="en-US" sz="2400">
              <a:latin typeface="Times New Roman" panose="02020603050405020304" pitchFamily="18" charset="0"/>
              <a:cs typeface="Times New Roman" panose="02020603050405020304" pitchFamily="18" charset="0"/>
            </a:endParaRPr>
          </a:p>
        </p:txBody>
      </p:sp>
      <p:pic>
        <p:nvPicPr>
          <p:cNvPr id="5122" name="Picture 2" descr="https://tranduythanh.com/wp-content/uploads/2024/01/QtDesigner-3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0446" y="933387"/>
            <a:ext cx="3919468" cy="4153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1217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650800" cy="508000"/>
            <a:chOff x="789624" y="1191463"/>
            <a:chExt cx="56508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449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5.6.7. Menu và </a:t>
              </a:r>
              <a:r>
                <a:rPr lang="en-US" sz="2800" smtClean="0">
                  <a:latin typeface="Cambria" panose="02040503050406030204" pitchFamily="18" charset="0"/>
                </a:rPr>
                <a:t>Context Menu</a:t>
              </a:r>
              <a:endParaRPr lang="en-US"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622080" y="5494649"/>
            <a:ext cx="10833654" cy="830997"/>
          </a:xfrm>
          <a:prstGeom prst="rect">
            <a:avLst/>
          </a:prstGeom>
        </p:spPr>
        <p:txBody>
          <a:bodyPr wrap="square">
            <a:spAutoFit/>
          </a:bodyPr>
          <a:lstStyle/>
          <a:p>
            <a:r>
              <a:rPr lang="en-US" sz="2400" b="1" u="sng">
                <a:latin typeface="Times New Roman" panose="02020603050405020304" pitchFamily="18" charset="0"/>
                <a:cs typeface="Times New Roman" panose="02020603050405020304" pitchFamily="18" charset="0"/>
              </a:rPr>
              <a:t>Hướng dẫn </a:t>
            </a:r>
            <a:r>
              <a:rPr lang="en-US" sz="2400" b="1" u="sng" smtClean="0">
                <a:latin typeface="Times New Roman" panose="02020603050405020304" pitchFamily="18" charset="0"/>
                <a:cs typeface="Times New Roman" panose="02020603050405020304" pitchFamily="18" charset="0"/>
              </a:rPr>
              <a:t>chi tiết:</a:t>
            </a:r>
            <a:endParaRPr lang="en-US" sz="2400" b="1" u="sng">
              <a:latin typeface="Times New Roman" panose="02020603050405020304" pitchFamily="18" charset="0"/>
              <a:cs typeface="Times New Roman" panose="02020603050405020304" pitchFamily="18" charset="0"/>
            </a:endParaRPr>
          </a:p>
          <a:p>
            <a:r>
              <a:rPr lang="en-US" sz="2400" smtClean="0">
                <a:latin typeface="Times New Roman" panose="02020603050405020304" pitchFamily="18" charset="0"/>
                <a:cs typeface="Times New Roman" panose="02020603050405020304" pitchFamily="18" charset="0"/>
                <a:hlinkClick r:id="rId3"/>
              </a:rPr>
              <a:t>https</a:t>
            </a:r>
            <a:r>
              <a:rPr lang="en-US" sz="2400">
                <a:latin typeface="Times New Roman" panose="02020603050405020304" pitchFamily="18" charset="0"/>
                <a:cs typeface="Times New Roman" panose="02020603050405020304" pitchFamily="18" charset="0"/>
                <a:hlinkClick r:id="rId3"/>
              </a:rPr>
              <a:t>://tranduythanh.com/2024/01/08/bai-29-kien-truc-model-view-pyqt6-part-4</a:t>
            </a:r>
            <a:r>
              <a:rPr lang="en-US" sz="2400" smtClean="0">
                <a:latin typeface="Times New Roman" panose="02020603050405020304" pitchFamily="18" charset="0"/>
                <a:cs typeface="Times New Roman" panose="02020603050405020304" pitchFamily="18" charset="0"/>
                <a:hlinkClick r:id="rId3"/>
              </a:rPr>
              <a:t>/</a:t>
            </a:r>
            <a:r>
              <a:rPr lang="en-US" sz="2400" smtClean="0">
                <a:latin typeface="Times New Roman" panose="02020603050405020304" pitchFamily="18" charset="0"/>
                <a:cs typeface="Times New Roman" panose="02020603050405020304" pitchFamily="18" charset="0"/>
              </a:rPr>
              <a:t> </a:t>
            </a:r>
            <a:endParaRPr lang="en-US" sz="2400">
              <a:latin typeface="Times New Roman" panose="02020603050405020304" pitchFamily="18" charset="0"/>
              <a:cs typeface="Times New Roman" panose="02020603050405020304" pitchFamily="18" charset="0"/>
            </a:endParaRPr>
          </a:p>
        </p:txBody>
      </p:sp>
      <p:pic>
        <p:nvPicPr>
          <p:cNvPr id="6146" name="Picture 2" descr="https://tranduythanh.com/wp-content/uploads/2024/01/QtDesigner-36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5575" y="846836"/>
            <a:ext cx="4354686" cy="4685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3016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643600" cy="508000"/>
            <a:chOff x="789624" y="1191463"/>
            <a:chExt cx="5643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442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5.7. Trực quan hóa dữ liệu</a:t>
              </a:r>
              <a:endParaRPr lang="vi-VN"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353376" y="5522064"/>
            <a:ext cx="11706102" cy="830997"/>
          </a:xfrm>
          <a:prstGeom prst="rect">
            <a:avLst/>
          </a:prstGeom>
        </p:spPr>
        <p:txBody>
          <a:bodyPr wrap="square">
            <a:spAutoFit/>
          </a:bodyPr>
          <a:lstStyle/>
          <a:p>
            <a:r>
              <a:rPr lang="en-US" sz="2400" b="1" u="sng" smtClean="0">
                <a:latin typeface="Times New Roman" panose="02020603050405020304" pitchFamily="18" charset="0"/>
                <a:cs typeface="Times New Roman" panose="02020603050405020304" pitchFamily="18" charset="0"/>
              </a:rPr>
              <a:t>Hướng dẫn chi tiết:</a:t>
            </a:r>
          </a:p>
          <a:p>
            <a:r>
              <a:rPr lang="en-US" sz="2400">
                <a:latin typeface="Times New Roman" panose="02020603050405020304" pitchFamily="18" charset="0"/>
                <a:cs typeface="Times New Roman" panose="02020603050405020304" pitchFamily="18" charset="0"/>
                <a:hlinkClick r:id="rId3"/>
              </a:rPr>
              <a:t>https://tranduythanh.com/2024/01/14/bai-31-truc-quan-hoa-du-lieu-pyqtgraph-pyqt6-part-1</a:t>
            </a:r>
            <a:r>
              <a:rPr lang="en-US" sz="2400" smtClean="0">
                <a:latin typeface="Times New Roman" panose="02020603050405020304" pitchFamily="18" charset="0"/>
                <a:cs typeface="Times New Roman" panose="02020603050405020304" pitchFamily="18" charset="0"/>
                <a:hlinkClick r:id="rId3"/>
              </a:rPr>
              <a:t>/</a:t>
            </a:r>
            <a:r>
              <a:rPr lang="en-US" sz="2400" smtClean="0">
                <a:latin typeface="Times New Roman" panose="02020603050405020304" pitchFamily="18" charset="0"/>
                <a:cs typeface="Times New Roman" panose="02020603050405020304" pitchFamily="18" charset="0"/>
              </a:rPr>
              <a:t> </a:t>
            </a:r>
            <a:endParaRPr lang="en-US" sz="2400">
              <a:latin typeface="Times New Roman" panose="02020603050405020304" pitchFamily="18" charset="0"/>
              <a:cs typeface="Times New Roman" panose="02020603050405020304" pitchFamily="18" charset="0"/>
            </a:endParaRPr>
          </a:p>
        </p:txBody>
      </p:sp>
      <p:pic>
        <p:nvPicPr>
          <p:cNvPr id="7172" name="Picture 4" descr="https://tranduythanh.com/wp-content/uploads/2024/01/QtDesigner-40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3332" y="1034904"/>
            <a:ext cx="5267325"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8353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643600" cy="508000"/>
            <a:chOff x="789624" y="1191463"/>
            <a:chExt cx="5643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442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5.7. Trực quan hóa dữ liệu</a:t>
              </a:r>
              <a:endParaRPr lang="vi-VN"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7170" name="Picture 2" descr="http://tranduythanh.com/wp-content/uploads/2024/01/QtDesigner-440-1024x77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8799" y="960949"/>
            <a:ext cx="6259593" cy="473748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3376" y="5622471"/>
            <a:ext cx="11706102" cy="830997"/>
          </a:xfrm>
          <a:prstGeom prst="rect">
            <a:avLst/>
          </a:prstGeom>
        </p:spPr>
        <p:txBody>
          <a:bodyPr wrap="square">
            <a:spAutoFit/>
          </a:bodyPr>
          <a:lstStyle/>
          <a:p>
            <a:r>
              <a:rPr lang="en-US" sz="2400" b="1" u="sng" smtClean="0">
                <a:latin typeface="Times New Roman" panose="02020603050405020304" pitchFamily="18" charset="0"/>
                <a:cs typeface="Times New Roman" panose="02020603050405020304" pitchFamily="18" charset="0"/>
              </a:rPr>
              <a:t>Hướng dẫn chi tiết:</a:t>
            </a:r>
          </a:p>
          <a:p>
            <a:r>
              <a:rPr lang="en-US" sz="2400" smtClean="0">
                <a:latin typeface="Times New Roman" panose="02020603050405020304" pitchFamily="18" charset="0"/>
                <a:cs typeface="Times New Roman" panose="02020603050405020304" pitchFamily="18" charset="0"/>
                <a:hlinkClick r:id="rId4"/>
              </a:rPr>
              <a:t>https</a:t>
            </a:r>
            <a:r>
              <a:rPr lang="en-US" sz="2400">
                <a:latin typeface="Times New Roman" panose="02020603050405020304" pitchFamily="18" charset="0"/>
                <a:cs typeface="Times New Roman" panose="02020603050405020304" pitchFamily="18" charset="0"/>
                <a:hlinkClick r:id="rId4"/>
              </a:rPr>
              <a:t>://tranduythanh.com/2024/01/17/bai-32-truc-quan-hoa-du-lieu-pyqtgraph-pyqt6-part-2</a:t>
            </a:r>
            <a:r>
              <a:rPr lang="en-US" sz="2400" smtClean="0">
                <a:latin typeface="Times New Roman" panose="02020603050405020304" pitchFamily="18" charset="0"/>
                <a:cs typeface="Times New Roman" panose="02020603050405020304" pitchFamily="18" charset="0"/>
                <a:hlinkClick r:id="rId4"/>
              </a:rPr>
              <a:t>/</a:t>
            </a:r>
            <a:r>
              <a:rPr lang="en-US" sz="2400" smtClean="0">
                <a:latin typeface="Times New Roman" panose="02020603050405020304" pitchFamily="18" charset="0"/>
                <a:cs typeface="Times New Roman" panose="02020603050405020304" pitchFamily="18" charset="0"/>
              </a:rPr>
              <a:t> </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271717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643600" cy="508000"/>
            <a:chOff x="789624" y="1191463"/>
            <a:chExt cx="5643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442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5.7. Trực quan hóa dữ liệu</a:t>
              </a:r>
              <a:endParaRPr lang="vi-VN"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18540" y="5516372"/>
            <a:ext cx="11706102" cy="800219"/>
          </a:xfrm>
          <a:prstGeom prst="rect">
            <a:avLst/>
          </a:prstGeom>
        </p:spPr>
        <p:txBody>
          <a:bodyPr wrap="square">
            <a:spAutoFit/>
          </a:bodyPr>
          <a:lstStyle/>
          <a:p>
            <a:r>
              <a:rPr lang="en-US" sz="2400" b="1" u="sng" smtClean="0">
                <a:latin typeface="Times New Roman" panose="02020603050405020304" pitchFamily="18" charset="0"/>
                <a:cs typeface="Times New Roman" panose="02020603050405020304" pitchFamily="18" charset="0"/>
              </a:rPr>
              <a:t>Hướng dẫn chi tiết:</a:t>
            </a:r>
          </a:p>
          <a:p>
            <a:r>
              <a:rPr lang="en-US" sz="2200">
                <a:latin typeface="Times New Roman" panose="02020603050405020304" pitchFamily="18" charset="0"/>
                <a:cs typeface="Times New Roman" panose="02020603050405020304" pitchFamily="18" charset="0"/>
                <a:hlinkClick r:id="rId3"/>
              </a:rPr>
              <a:t>https://tranduythanh.com/2024/01/19/bai-33-truc-quan-hoa-du-lieu-pyqtgraph-bargraph-pyqt6-part-3</a:t>
            </a:r>
            <a:r>
              <a:rPr lang="en-US" sz="2200" smtClean="0">
                <a:latin typeface="Times New Roman" panose="02020603050405020304" pitchFamily="18" charset="0"/>
                <a:cs typeface="Times New Roman" panose="02020603050405020304" pitchFamily="18" charset="0"/>
                <a:hlinkClick r:id="rId3"/>
              </a:rPr>
              <a:t>/</a:t>
            </a:r>
            <a:r>
              <a:rPr lang="en-US" sz="2200" smtClean="0">
                <a:latin typeface="Times New Roman" panose="02020603050405020304" pitchFamily="18" charset="0"/>
                <a:cs typeface="Times New Roman" panose="02020603050405020304" pitchFamily="18" charset="0"/>
              </a:rPr>
              <a:t> </a:t>
            </a:r>
            <a:endParaRPr lang="en-US" sz="2200">
              <a:latin typeface="Times New Roman" panose="02020603050405020304" pitchFamily="18" charset="0"/>
              <a:cs typeface="Times New Roman" panose="02020603050405020304" pitchFamily="18" charset="0"/>
            </a:endParaRPr>
          </a:p>
        </p:txBody>
      </p:sp>
      <p:pic>
        <p:nvPicPr>
          <p:cNvPr id="9218" name="Picture 2" descr="https://tranduythanh.com/wp-content/uploads/2024/01/QtDesigner-441-1024x87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4104" y="883264"/>
            <a:ext cx="5582220" cy="4775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707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643600" cy="508000"/>
            <a:chOff x="789624" y="1191463"/>
            <a:chExt cx="5643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442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5.7. Trực quan hóa dữ liệu</a:t>
              </a:r>
              <a:endParaRPr lang="vi-VN"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353376" y="5525427"/>
            <a:ext cx="11706102" cy="800219"/>
          </a:xfrm>
          <a:prstGeom prst="rect">
            <a:avLst/>
          </a:prstGeom>
        </p:spPr>
        <p:txBody>
          <a:bodyPr wrap="square">
            <a:spAutoFit/>
          </a:bodyPr>
          <a:lstStyle/>
          <a:p>
            <a:r>
              <a:rPr lang="en-US" sz="2400" b="1" u="sng" smtClean="0">
                <a:latin typeface="Times New Roman" panose="02020603050405020304" pitchFamily="18" charset="0"/>
                <a:cs typeface="Times New Roman" panose="02020603050405020304" pitchFamily="18" charset="0"/>
              </a:rPr>
              <a:t>Hướng dẫn chi tiết:</a:t>
            </a:r>
          </a:p>
          <a:p>
            <a:r>
              <a:rPr lang="en-US" sz="2200">
                <a:latin typeface="Times New Roman" panose="02020603050405020304" pitchFamily="18" charset="0"/>
                <a:cs typeface="Times New Roman" panose="02020603050405020304" pitchFamily="18" charset="0"/>
                <a:hlinkClick r:id="rId3"/>
              </a:rPr>
              <a:t>https://tranduythanh.com/2024/01/19/bai-34-truc-quan-hoa-du-lieu-pyqtgraph-bargraph-pyqt6-part-4</a:t>
            </a:r>
            <a:r>
              <a:rPr lang="en-US" sz="2200" smtClean="0">
                <a:latin typeface="Times New Roman" panose="02020603050405020304" pitchFamily="18" charset="0"/>
                <a:cs typeface="Times New Roman" panose="02020603050405020304" pitchFamily="18" charset="0"/>
                <a:hlinkClick r:id="rId3"/>
              </a:rPr>
              <a:t>/</a:t>
            </a:r>
            <a:r>
              <a:rPr lang="en-US" sz="2200" smtClean="0">
                <a:latin typeface="Times New Roman" panose="02020603050405020304" pitchFamily="18" charset="0"/>
                <a:cs typeface="Times New Roman" panose="02020603050405020304" pitchFamily="18" charset="0"/>
              </a:rPr>
              <a:t>  </a:t>
            </a:r>
            <a:endParaRPr lang="en-US" sz="2200">
              <a:latin typeface="Times New Roman" panose="02020603050405020304" pitchFamily="18" charset="0"/>
              <a:cs typeface="Times New Roman" panose="02020603050405020304" pitchFamily="18" charset="0"/>
            </a:endParaRPr>
          </a:p>
        </p:txBody>
      </p:sp>
      <p:pic>
        <p:nvPicPr>
          <p:cNvPr id="10242" name="Picture 2" descr="https://tranduythanh.com/wp-content/uploads/2024/01/QtDesigner-442-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7059" y="907773"/>
            <a:ext cx="5321955" cy="4790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19169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643600" cy="508000"/>
            <a:chOff x="789624" y="1191463"/>
            <a:chExt cx="5643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442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5.7. Trực quan hóa dữ liệu</a:t>
              </a:r>
              <a:endParaRPr lang="vi-VN"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19637" y="5516372"/>
            <a:ext cx="11706102" cy="800219"/>
          </a:xfrm>
          <a:prstGeom prst="rect">
            <a:avLst/>
          </a:prstGeom>
        </p:spPr>
        <p:txBody>
          <a:bodyPr wrap="square">
            <a:spAutoFit/>
          </a:bodyPr>
          <a:lstStyle/>
          <a:p>
            <a:r>
              <a:rPr lang="en-US" sz="2400" b="1" u="sng" smtClean="0">
                <a:latin typeface="Times New Roman" panose="02020603050405020304" pitchFamily="18" charset="0"/>
                <a:cs typeface="Times New Roman" panose="02020603050405020304" pitchFamily="18" charset="0"/>
              </a:rPr>
              <a:t>Hướng dẫn chi tiết:</a:t>
            </a:r>
          </a:p>
          <a:p>
            <a:r>
              <a:rPr lang="en-US" sz="2200">
                <a:latin typeface="Times New Roman" panose="02020603050405020304" pitchFamily="18" charset="0"/>
                <a:cs typeface="Times New Roman" panose="02020603050405020304" pitchFamily="18" charset="0"/>
                <a:hlinkClick r:id="rId3"/>
              </a:rPr>
              <a:t>https://tranduythanh.com/2024/01/20/bai-35-truc-quan-hoa-du-lieu-pyqtgraph-bargraph-pyqt6-part-5</a:t>
            </a:r>
            <a:r>
              <a:rPr lang="en-US" sz="2200" smtClean="0">
                <a:latin typeface="Times New Roman" panose="02020603050405020304" pitchFamily="18" charset="0"/>
                <a:cs typeface="Times New Roman" panose="02020603050405020304" pitchFamily="18" charset="0"/>
                <a:hlinkClick r:id="rId3"/>
              </a:rPr>
              <a:t>/</a:t>
            </a:r>
            <a:r>
              <a:rPr lang="en-US" sz="2200" smtClean="0">
                <a:latin typeface="Times New Roman" panose="02020603050405020304" pitchFamily="18" charset="0"/>
                <a:cs typeface="Times New Roman" panose="02020603050405020304" pitchFamily="18" charset="0"/>
              </a:rPr>
              <a:t>   </a:t>
            </a:r>
            <a:endParaRPr lang="en-US" sz="2200">
              <a:latin typeface="Times New Roman" panose="02020603050405020304" pitchFamily="18" charset="0"/>
              <a:cs typeface="Times New Roman" panose="02020603050405020304" pitchFamily="18" charset="0"/>
            </a:endParaRPr>
          </a:p>
        </p:txBody>
      </p:sp>
      <p:pic>
        <p:nvPicPr>
          <p:cNvPr id="11266" name="Picture 2" descr="https://tranduythanh.com/wp-content/uploads/2024/01/QtDesigner-444-1-1024x78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1822" y="870450"/>
            <a:ext cx="5965753" cy="4585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5732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643600" cy="508000"/>
            <a:chOff x="789624" y="1191463"/>
            <a:chExt cx="5643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442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5.7. Trực quan hóa dữ liệu</a:t>
              </a:r>
              <a:endParaRPr lang="vi-VN"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80910" y="5540672"/>
            <a:ext cx="11706102" cy="769441"/>
          </a:xfrm>
          <a:prstGeom prst="rect">
            <a:avLst/>
          </a:prstGeom>
        </p:spPr>
        <p:txBody>
          <a:bodyPr wrap="square">
            <a:spAutoFit/>
          </a:bodyPr>
          <a:lstStyle/>
          <a:p>
            <a:r>
              <a:rPr lang="en-US" sz="2400" b="1" u="sng" smtClean="0">
                <a:latin typeface="Times New Roman" panose="02020603050405020304" pitchFamily="18" charset="0"/>
                <a:cs typeface="Times New Roman" panose="02020603050405020304" pitchFamily="18" charset="0"/>
              </a:rPr>
              <a:t>Hướng dẫn chi tiết:</a:t>
            </a:r>
          </a:p>
          <a:p>
            <a:r>
              <a:rPr lang="en-US" sz="2000">
                <a:latin typeface="Times New Roman" panose="02020603050405020304" pitchFamily="18" charset="0"/>
                <a:cs typeface="Times New Roman" panose="02020603050405020304" pitchFamily="18" charset="0"/>
                <a:hlinkClick r:id="rId3"/>
              </a:rPr>
              <a:t>https://tranduythanh.com/2024/01/30/bai-36-truc-quan-hoa-du-lieu-pyqtgraph-multiple-bargraph-pyqt6-part-6</a:t>
            </a:r>
            <a:r>
              <a:rPr lang="en-US" sz="2000" smtClean="0">
                <a:latin typeface="Times New Roman" panose="02020603050405020304" pitchFamily="18" charset="0"/>
                <a:cs typeface="Times New Roman" panose="02020603050405020304" pitchFamily="18" charset="0"/>
                <a:hlinkClick r:id="rId3"/>
              </a:rPr>
              <a:t>/</a:t>
            </a:r>
            <a:r>
              <a:rPr lang="en-US" sz="2000" smtClean="0">
                <a:latin typeface="Times New Roman" panose="02020603050405020304" pitchFamily="18" charset="0"/>
                <a:cs typeface="Times New Roman" panose="02020603050405020304" pitchFamily="18" charset="0"/>
              </a:rPr>
              <a:t>   </a:t>
            </a:r>
            <a:endParaRPr lang="en-US" sz="2000">
              <a:latin typeface="Times New Roman" panose="02020603050405020304" pitchFamily="18" charset="0"/>
              <a:cs typeface="Times New Roman" panose="02020603050405020304" pitchFamily="18" charset="0"/>
            </a:endParaRPr>
          </a:p>
        </p:txBody>
      </p:sp>
      <p:pic>
        <p:nvPicPr>
          <p:cNvPr id="12290" name="Picture 2" descr="https://tranduythanh.com/wp-content/uploads/2024/01/QtDesigner-45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9756" y="869335"/>
            <a:ext cx="5755480" cy="4875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5544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Nội dung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Rectangle 10">
            <a:extLst>
              <a:ext uri="{FF2B5EF4-FFF2-40B4-BE49-F238E27FC236}">
                <a16:creationId xmlns:a16="http://schemas.microsoft.com/office/drawing/2014/main" id="{60A82686-C648-5F3E-67A5-A79D3042FD96}"/>
              </a:ext>
            </a:extLst>
          </p:cNvPr>
          <p:cNvSpPr/>
          <p:nvPr/>
        </p:nvSpPr>
        <p:spPr>
          <a:xfrm>
            <a:off x="465234" y="859406"/>
            <a:ext cx="11341948" cy="1569660"/>
          </a:xfrm>
          <a:prstGeom prst="rect">
            <a:avLst/>
          </a:prstGeom>
        </p:spPr>
        <p:txBody>
          <a:bodyPr wrap="square">
            <a:spAutoFit/>
          </a:bodyPr>
          <a:lstStyle/>
          <a:p>
            <a:pPr marL="457200" indent="-457200" algn="just">
              <a:buFont typeface="Wingdings" panose="05000000000000000000" pitchFamily="2" charset="2"/>
              <a:buChar char="v"/>
            </a:pPr>
            <a:r>
              <a:rPr lang="vi-VN" sz="2400" dirty="0">
                <a:latin typeface="Cambria" panose="02040503050406030204" pitchFamily="18" charset="0"/>
              </a:rPr>
              <a:t>5.6.5. Kiến trúc Model View</a:t>
            </a:r>
          </a:p>
          <a:p>
            <a:pPr marL="457200" indent="-457200" algn="just">
              <a:buFont typeface="Wingdings" panose="05000000000000000000" pitchFamily="2" charset="2"/>
              <a:buChar char="v"/>
            </a:pPr>
            <a:r>
              <a:rPr lang="vi-VN" sz="2400" dirty="0">
                <a:latin typeface="Cambria" panose="02040503050406030204" pitchFamily="18" charset="0"/>
              </a:rPr>
              <a:t>5.6.6. QTableView và Kiến trúc Model View</a:t>
            </a:r>
          </a:p>
          <a:p>
            <a:pPr marL="457200" indent="-457200" algn="just">
              <a:buFont typeface="Wingdings" panose="05000000000000000000" pitchFamily="2" charset="2"/>
              <a:buChar char="v"/>
            </a:pPr>
            <a:r>
              <a:rPr lang="vi-VN" sz="2400" dirty="0">
                <a:latin typeface="Cambria" panose="02040503050406030204" pitchFamily="18" charset="0"/>
              </a:rPr>
              <a:t>5.6.7. Menu </a:t>
            </a:r>
            <a:r>
              <a:rPr lang="vi-VN" sz="2400">
                <a:latin typeface="Cambria" panose="02040503050406030204" pitchFamily="18" charset="0"/>
              </a:rPr>
              <a:t>và </a:t>
            </a:r>
            <a:r>
              <a:rPr lang="en-US" sz="2400" smtClean="0">
                <a:latin typeface="Cambria" panose="02040503050406030204" pitchFamily="18" charset="0"/>
              </a:rPr>
              <a:t>Context Menu</a:t>
            </a:r>
            <a:endParaRPr lang="en-US" sz="2400">
              <a:latin typeface="Cambria" panose="02040503050406030204" pitchFamily="18" charset="0"/>
            </a:endParaRPr>
          </a:p>
          <a:p>
            <a:pPr marL="457200" indent="-457200" algn="just">
              <a:buFont typeface="Wingdings" panose="05000000000000000000" pitchFamily="2" charset="2"/>
              <a:buChar char="v"/>
            </a:pPr>
            <a:r>
              <a:rPr lang="en-US" sz="2400">
                <a:latin typeface="Cambria" panose="02040503050406030204" pitchFamily="18" charset="0"/>
              </a:rPr>
              <a:t>5.7. Trực quan hóa dữ liệu</a:t>
            </a:r>
            <a:endParaRPr lang="vi-VN" sz="2400">
              <a:latin typeface="Cambria" panose="020405030504060302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643600" cy="508000"/>
            <a:chOff x="789624" y="1191463"/>
            <a:chExt cx="5643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442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5.7. Trực quan hóa dữ liệu</a:t>
              </a:r>
              <a:endParaRPr lang="vi-VN"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326921" y="5516372"/>
            <a:ext cx="11827565" cy="800219"/>
          </a:xfrm>
          <a:prstGeom prst="rect">
            <a:avLst/>
          </a:prstGeom>
        </p:spPr>
        <p:txBody>
          <a:bodyPr wrap="square">
            <a:spAutoFit/>
          </a:bodyPr>
          <a:lstStyle/>
          <a:p>
            <a:r>
              <a:rPr lang="en-US" sz="2400" b="1" u="sng" smtClean="0">
                <a:latin typeface="Times New Roman" panose="02020603050405020304" pitchFamily="18" charset="0"/>
                <a:cs typeface="Times New Roman" panose="02020603050405020304" pitchFamily="18" charset="0"/>
              </a:rPr>
              <a:t>Hướng dẫn chi tiết:</a:t>
            </a:r>
          </a:p>
          <a:p>
            <a:r>
              <a:rPr lang="en-US" sz="2200">
                <a:latin typeface="Times New Roman" panose="02020603050405020304" pitchFamily="18" charset="0"/>
                <a:cs typeface="Times New Roman" panose="02020603050405020304" pitchFamily="18" charset="0"/>
                <a:hlinkClick r:id="rId3"/>
              </a:rPr>
              <a:t>https://tranduythanh.com/2024/01/30/bai-37-truc-quan-hoa-du-lieu-pyqtgraph-excel-data-pyqt6-part-7</a:t>
            </a:r>
            <a:r>
              <a:rPr lang="en-US" sz="2200" smtClean="0">
                <a:latin typeface="Times New Roman" panose="02020603050405020304" pitchFamily="18" charset="0"/>
                <a:cs typeface="Times New Roman" panose="02020603050405020304" pitchFamily="18" charset="0"/>
                <a:hlinkClick r:id="rId3"/>
              </a:rPr>
              <a:t>/</a:t>
            </a:r>
            <a:r>
              <a:rPr lang="en-US" sz="2200" smtClean="0">
                <a:latin typeface="Times New Roman" panose="02020603050405020304" pitchFamily="18" charset="0"/>
                <a:cs typeface="Times New Roman" panose="02020603050405020304" pitchFamily="18" charset="0"/>
              </a:rPr>
              <a:t> </a:t>
            </a:r>
            <a:endParaRPr lang="en-US" sz="2200">
              <a:latin typeface="Times New Roman" panose="02020603050405020304" pitchFamily="18" charset="0"/>
              <a:cs typeface="Times New Roman" panose="02020603050405020304" pitchFamily="18" charset="0"/>
            </a:endParaRPr>
          </a:p>
        </p:txBody>
      </p:sp>
      <p:pic>
        <p:nvPicPr>
          <p:cNvPr id="13314" name="Picture 2" descr="https://tranduythanh.com/wp-content/uploads/2024/01/QtDesigner-457-1024x60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8487" y="844347"/>
            <a:ext cx="7855753" cy="4672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5417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643600" cy="508000"/>
            <a:chOff x="789624" y="1191463"/>
            <a:chExt cx="5643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442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5.7. Trực quan hóa dữ liệu</a:t>
              </a:r>
              <a:endParaRPr lang="vi-VN"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85898" y="5608705"/>
            <a:ext cx="11706102" cy="738664"/>
          </a:xfrm>
          <a:prstGeom prst="rect">
            <a:avLst/>
          </a:prstGeom>
        </p:spPr>
        <p:txBody>
          <a:bodyPr wrap="square">
            <a:spAutoFit/>
          </a:bodyPr>
          <a:lstStyle/>
          <a:p>
            <a:r>
              <a:rPr lang="en-US" sz="2400" b="1" u="sng" smtClean="0">
                <a:latin typeface="Times New Roman" panose="02020603050405020304" pitchFamily="18" charset="0"/>
                <a:cs typeface="Times New Roman" panose="02020603050405020304" pitchFamily="18" charset="0"/>
              </a:rPr>
              <a:t>Hướng dẫn chi tiết:</a:t>
            </a:r>
          </a:p>
          <a:p>
            <a:r>
              <a:rPr lang="en-US" sz="1800">
                <a:latin typeface="Times New Roman" panose="02020603050405020304" pitchFamily="18" charset="0"/>
                <a:cs typeface="Times New Roman" panose="02020603050405020304" pitchFamily="18" charset="0"/>
                <a:hlinkClick r:id="rId3"/>
              </a:rPr>
              <a:t>https://tranduythanh.com/2024/01/31/bai-38-truc-quan-hoa-du-lieu-pyqtgraph-custom-bargraphitem-pyqt6-part-8</a:t>
            </a:r>
            <a:r>
              <a:rPr lang="en-US" sz="1800" smtClean="0">
                <a:latin typeface="Times New Roman" panose="02020603050405020304" pitchFamily="18" charset="0"/>
                <a:cs typeface="Times New Roman" panose="02020603050405020304" pitchFamily="18" charset="0"/>
                <a:hlinkClick r:id="rId3"/>
              </a:rPr>
              <a:t>/</a:t>
            </a:r>
            <a:r>
              <a:rPr lang="en-US" sz="1800" smtClean="0">
                <a:latin typeface="Times New Roman" panose="02020603050405020304" pitchFamily="18" charset="0"/>
                <a:cs typeface="Times New Roman" panose="02020603050405020304" pitchFamily="18" charset="0"/>
              </a:rPr>
              <a:t>  </a:t>
            </a:r>
            <a:endParaRPr lang="en-US" sz="1800">
              <a:latin typeface="Times New Roman" panose="02020603050405020304" pitchFamily="18" charset="0"/>
              <a:cs typeface="Times New Roman" panose="02020603050405020304" pitchFamily="18" charset="0"/>
            </a:endParaRPr>
          </a:p>
        </p:txBody>
      </p:sp>
      <p:pic>
        <p:nvPicPr>
          <p:cNvPr id="14338" name="Picture 2" descr="https://tranduythanh.com/wp-content/uploads/2024/01/QtDesigner-467-1024x74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4956" y="870450"/>
            <a:ext cx="6800003" cy="4940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40410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98437"/>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Câu hỏi ôn tập</a:t>
              </a: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TextBox 12">
            <a:extLst>
              <a:ext uri="{FF2B5EF4-FFF2-40B4-BE49-F238E27FC236}">
                <a16:creationId xmlns:a16="http://schemas.microsoft.com/office/drawing/2014/main" id="{2FC1FE93-CC5D-19B6-8B19-5376948B9341}"/>
              </a:ext>
            </a:extLst>
          </p:cNvPr>
          <p:cNvSpPr txBox="1"/>
          <p:nvPr/>
        </p:nvSpPr>
        <p:spPr>
          <a:xfrm>
            <a:off x="358272" y="867022"/>
            <a:ext cx="11564547" cy="2862322"/>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1:</a:t>
            </a:r>
            <a:r>
              <a:rPr lang="vi-VN" sz="2400" dirty="0">
                <a:latin typeface="Times New Roman" panose="02020603050405020304" pitchFamily="18" charset="0"/>
                <a:cs typeface="Times New Roman" panose="02020603050405020304" pitchFamily="18" charset="0"/>
              </a:rPr>
              <a:t> Hãy </a:t>
            </a:r>
            <a:r>
              <a:rPr lang="vi-VN" sz="2400">
                <a:latin typeface="Times New Roman" panose="02020603050405020304" pitchFamily="18" charset="0"/>
                <a:cs typeface="Times New Roman" panose="02020603050405020304" pitchFamily="18" charset="0"/>
              </a:rPr>
              <a:t>trình </a:t>
            </a:r>
            <a:r>
              <a:rPr lang="vi-VN" sz="2400" smtClean="0">
                <a:latin typeface="Times New Roman" panose="02020603050405020304" pitchFamily="18" charset="0"/>
                <a:cs typeface="Times New Roman" panose="02020603050405020304" pitchFamily="18" charset="0"/>
              </a:rPr>
              <a:t>bày</a:t>
            </a:r>
            <a:r>
              <a:rPr lang="en-US" sz="2400" smtClean="0">
                <a:latin typeface="Times New Roman" panose="02020603050405020304" pitchFamily="18" charset="0"/>
                <a:cs typeface="Times New Roman" panose="02020603050405020304" pitchFamily="18" charset="0"/>
              </a:rPr>
              <a:t> kiến trúc Model View</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2:</a:t>
            </a:r>
            <a:r>
              <a:rPr lang="vi-VN" sz="2400" dirty="0">
                <a:latin typeface="Times New Roman" panose="02020603050405020304" pitchFamily="18" charset="0"/>
                <a:cs typeface="Times New Roman" panose="02020603050405020304" pitchFamily="18" charset="0"/>
              </a:rPr>
              <a:t> Hãy </a:t>
            </a:r>
            <a:r>
              <a:rPr lang="vi-VN" sz="2400">
                <a:latin typeface="Times New Roman" panose="02020603050405020304" pitchFamily="18" charset="0"/>
                <a:cs typeface="Times New Roman" panose="02020603050405020304" pitchFamily="18" charset="0"/>
              </a:rPr>
              <a:t>trình </a:t>
            </a:r>
            <a:r>
              <a:rPr lang="vi-VN" sz="2400" smtClean="0">
                <a:latin typeface="Times New Roman" panose="02020603050405020304" pitchFamily="18" charset="0"/>
                <a:cs typeface="Times New Roman" panose="02020603050405020304" pitchFamily="18" charset="0"/>
              </a:rPr>
              <a:t>bày</a:t>
            </a:r>
            <a:r>
              <a:rPr lang="en-US" sz="2400" smtClean="0">
                <a:latin typeface="Times New Roman" panose="02020603050405020304" pitchFamily="18" charset="0"/>
                <a:cs typeface="Times New Roman" panose="02020603050405020304" pitchFamily="18" charset="0"/>
              </a:rPr>
              <a:t> kỹ thuật Model View cho QTableView</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smtClean="0">
                <a:latin typeface="Times New Roman" panose="02020603050405020304" pitchFamily="18" charset="0"/>
                <a:cs typeface="Times New Roman" panose="02020603050405020304" pitchFamily="18" charset="0"/>
              </a:rPr>
              <a:t>Câu </a:t>
            </a:r>
            <a:r>
              <a:rPr lang="en-US" sz="2400" b="1" u="sng" smtClean="0">
                <a:latin typeface="Times New Roman" panose="02020603050405020304" pitchFamily="18" charset="0"/>
                <a:cs typeface="Times New Roman" panose="02020603050405020304" pitchFamily="18" charset="0"/>
              </a:rPr>
              <a:t>3</a:t>
            </a:r>
            <a:r>
              <a:rPr lang="vi-VN" sz="2400" b="1" u="sng" smtClean="0">
                <a:latin typeface="Times New Roman" panose="02020603050405020304" pitchFamily="18" charset="0"/>
                <a:cs typeface="Times New Roman" panose="02020603050405020304" pitchFamily="18" charset="0"/>
              </a:rPr>
              <a:t>:</a:t>
            </a:r>
            <a:r>
              <a:rPr lang="vi-VN" sz="2400" smtClean="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Trình </a:t>
            </a:r>
            <a:r>
              <a:rPr lang="vi-VN" sz="2400">
                <a:latin typeface="Times New Roman" panose="02020603050405020304" pitchFamily="18" charset="0"/>
                <a:cs typeface="Times New Roman" panose="02020603050405020304" pitchFamily="18" charset="0"/>
              </a:rPr>
              <a:t>bày </a:t>
            </a:r>
            <a:r>
              <a:rPr lang="en-US" sz="2400" smtClean="0">
                <a:latin typeface="Times New Roman" panose="02020603050405020304" pitchFamily="18" charset="0"/>
                <a:cs typeface="Times New Roman" panose="02020603050405020304" pitchFamily="18" charset="0"/>
              </a:rPr>
              <a:t>cách tạo và xử lý sự kiện cho Menu</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a:latin typeface="Times New Roman" panose="02020603050405020304" pitchFamily="18" charset="0"/>
                <a:cs typeface="Times New Roman" panose="02020603050405020304" pitchFamily="18" charset="0"/>
              </a:rPr>
              <a:t>Câu </a:t>
            </a:r>
            <a:r>
              <a:rPr lang="en-US" sz="2400" b="1" u="sng" smtClean="0">
                <a:latin typeface="Times New Roman" panose="02020603050405020304" pitchFamily="18" charset="0"/>
                <a:cs typeface="Times New Roman" panose="02020603050405020304" pitchFamily="18" charset="0"/>
              </a:rPr>
              <a:t>4</a:t>
            </a:r>
            <a:r>
              <a:rPr lang="vi-VN" sz="2400" b="1" u="sng" smtClean="0">
                <a:latin typeface="Times New Roman" panose="02020603050405020304" pitchFamily="18" charset="0"/>
                <a:cs typeface="Times New Roman" panose="02020603050405020304" pitchFamily="18" charset="0"/>
              </a:rPr>
              <a:t>:</a:t>
            </a:r>
            <a:r>
              <a:rPr lang="vi-VN" sz="2400" smtClean="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Trình bày </a:t>
            </a:r>
            <a:r>
              <a:rPr lang="en-US" sz="2400">
                <a:latin typeface="Times New Roman" panose="02020603050405020304" pitchFamily="18" charset="0"/>
                <a:cs typeface="Times New Roman" panose="02020603050405020304" pitchFamily="18" charset="0"/>
              </a:rPr>
              <a:t>cách tạo và xử lý sự kiện cho </a:t>
            </a:r>
            <a:r>
              <a:rPr lang="en-US" sz="2400" smtClean="0">
                <a:latin typeface="Times New Roman" panose="02020603050405020304" pitchFamily="18" charset="0"/>
                <a:cs typeface="Times New Roman" panose="02020603050405020304" pitchFamily="18" charset="0"/>
              </a:rPr>
              <a:t>Context Menu</a:t>
            </a:r>
            <a:endParaRPr lang="en-US" sz="2400" b="1" u="sng" smtClean="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smtClean="0">
                <a:latin typeface="Times New Roman" panose="02020603050405020304" pitchFamily="18" charset="0"/>
                <a:cs typeface="Times New Roman" panose="02020603050405020304" pitchFamily="18" charset="0"/>
              </a:rPr>
              <a:t>Câu </a:t>
            </a:r>
            <a:r>
              <a:rPr lang="en-US" sz="2400" b="1" u="sng" smtClean="0">
                <a:latin typeface="Times New Roman" panose="02020603050405020304" pitchFamily="18" charset="0"/>
                <a:cs typeface="Times New Roman" panose="02020603050405020304" pitchFamily="18" charset="0"/>
              </a:rPr>
              <a:t>5</a:t>
            </a:r>
            <a:r>
              <a:rPr lang="vi-VN" sz="2400" b="1" u="sng" smtClean="0">
                <a:latin typeface="Times New Roman" panose="02020603050405020304" pitchFamily="18" charset="0"/>
                <a:cs typeface="Times New Roman" panose="02020603050405020304" pitchFamily="18" charset="0"/>
              </a:rPr>
              <a:t>:</a:t>
            </a:r>
            <a:r>
              <a:rPr lang="vi-VN" sz="2400" smtClean="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Trình </a:t>
            </a:r>
            <a:r>
              <a:rPr lang="vi-VN" sz="2400" smtClean="0">
                <a:latin typeface="Times New Roman" panose="02020603050405020304" pitchFamily="18" charset="0"/>
                <a:cs typeface="Times New Roman" panose="02020603050405020304" pitchFamily="18" charset="0"/>
              </a:rPr>
              <a:t>bày</a:t>
            </a:r>
            <a:r>
              <a:rPr lang="en-US" sz="2400" smtClean="0">
                <a:latin typeface="Times New Roman" panose="02020603050405020304" pitchFamily="18" charset="0"/>
                <a:cs typeface="Times New Roman" panose="02020603050405020304" pitchFamily="18" charset="0"/>
              </a:rPr>
              <a:t> các kỹ thuật minh họa trực quan hóa dữ liệu</a:t>
            </a: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7748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47469"/>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Bài học tiếp theo</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a:extLst>
              <a:ext uri="{FF2B5EF4-FFF2-40B4-BE49-F238E27FC236}">
                <a16:creationId xmlns:a16="http://schemas.microsoft.com/office/drawing/2014/main" id="{60A82686-C648-5F3E-67A5-A79D3042FD96}"/>
              </a:ext>
            </a:extLst>
          </p:cNvPr>
          <p:cNvSpPr/>
          <p:nvPr/>
        </p:nvSpPr>
        <p:spPr>
          <a:xfrm>
            <a:off x="465234" y="859406"/>
            <a:ext cx="11341948" cy="2246769"/>
          </a:xfrm>
          <a:prstGeom prst="rect">
            <a:avLst/>
          </a:prstGeom>
        </p:spPr>
        <p:txBody>
          <a:bodyPr wrap="square">
            <a:spAutoFit/>
          </a:bodyPr>
          <a:lstStyle/>
          <a:p>
            <a:pPr marL="457200" indent="-457200" algn="just">
              <a:buFont typeface="Wingdings" panose="05000000000000000000" pitchFamily="2" charset="2"/>
              <a:buChar char="v"/>
            </a:pPr>
            <a:r>
              <a:rPr lang="en-US" sz="2800">
                <a:latin typeface="Cambria" panose="02040503050406030204" pitchFamily="18" charset="0"/>
              </a:rPr>
              <a:t>6</a:t>
            </a:r>
            <a:r>
              <a:rPr lang="vi-VN" sz="2800">
                <a:latin typeface="Cambria" panose="02040503050406030204" pitchFamily="18" charset="0"/>
              </a:rPr>
              <a:t>. </a:t>
            </a:r>
            <a:r>
              <a:rPr lang="en-US" sz="2800">
                <a:latin typeface="Cambria" panose="02040503050406030204" pitchFamily="18" charset="0"/>
              </a:rPr>
              <a:t>Đa tiến trình</a:t>
            </a:r>
            <a:endParaRPr lang="vi-VN" sz="2800" dirty="0">
              <a:latin typeface="Cambria" panose="02040503050406030204" pitchFamily="18" charset="0"/>
            </a:endParaRPr>
          </a:p>
          <a:p>
            <a:pPr marL="457200" indent="-457200" algn="just">
              <a:buFont typeface="Wingdings" panose="05000000000000000000" pitchFamily="2" charset="2"/>
              <a:buChar char="v"/>
            </a:pPr>
            <a:r>
              <a:rPr lang="en-US" sz="2800">
                <a:latin typeface="Cambria" panose="02040503050406030204" pitchFamily="18" charset="0"/>
              </a:rPr>
              <a:t>6.1. QObject </a:t>
            </a:r>
          </a:p>
          <a:p>
            <a:pPr marL="457200" indent="-457200" algn="just">
              <a:buFont typeface="Wingdings" panose="05000000000000000000" pitchFamily="2" charset="2"/>
              <a:buChar char="v"/>
            </a:pPr>
            <a:r>
              <a:rPr lang="en-US" sz="2800">
                <a:latin typeface="Cambria" panose="02040503050406030204" pitchFamily="18" charset="0"/>
              </a:rPr>
              <a:t>6.2. pyqtSignal</a:t>
            </a:r>
          </a:p>
          <a:p>
            <a:pPr marL="457200" indent="-457200" algn="just">
              <a:buFont typeface="Wingdings" panose="05000000000000000000" pitchFamily="2" charset="2"/>
              <a:buChar char="v"/>
            </a:pPr>
            <a:r>
              <a:rPr lang="en-US" sz="2800">
                <a:latin typeface="Cambria" panose="02040503050406030204" pitchFamily="18" charset="0"/>
              </a:rPr>
              <a:t>6.3. QRunnable </a:t>
            </a:r>
          </a:p>
          <a:p>
            <a:pPr marL="457200" indent="-457200" algn="just">
              <a:buFont typeface="Wingdings" panose="05000000000000000000" pitchFamily="2" charset="2"/>
              <a:buChar char="v"/>
            </a:pPr>
            <a:r>
              <a:rPr lang="en-US" sz="2800">
                <a:latin typeface="Cambria" panose="02040503050406030204" pitchFamily="18" charset="0"/>
              </a:rPr>
              <a:t>6</a:t>
            </a:r>
            <a:r>
              <a:rPr lang="vi-VN" sz="2800">
                <a:latin typeface="Cambria" panose="02040503050406030204" pitchFamily="18" charset="0"/>
              </a:rPr>
              <a:t>.</a:t>
            </a:r>
            <a:r>
              <a:rPr lang="en-US" sz="2800">
                <a:latin typeface="Cambria" panose="02040503050406030204" pitchFamily="18" charset="0"/>
              </a:rPr>
              <a:t>4</a:t>
            </a:r>
            <a:r>
              <a:rPr lang="vi-VN" sz="2800">
                <a:latin typeface="Cambria" panose="02040503050406030204" pitchFamily="18" charset="0"/>
              </a:rPr>
              <a:t>. </a:t>
            </a:r>
            <a:r>
              <a:rPr lang="en-US" sz="2800">
                <a:latin typeface="Cambria" panose="02040503050406030204" pitchFamily="18" charset="0"/>
              </a:rPr>
              <a:t>Cơ chế tương tác Main Thread – Background Thread</a:t>
            </a:r>
            <a:endParaRPr lang="vi-VN" sz="2800" dirty="0">
              <a:latin typeface="Cambria" panose="02040503050406030204" pitchFamily="18" charset="0"/>
            </a:endParaRPr>
          </a:p>
        </p:txBody>
      </p:sp>
    </p:spTree>
    <p:extLst>
      <p:ext uri="{BB962C8B-B14F-4D97-AF65-F5344CB8AC3E}">
        <p14:creationId xmlns:p14="http://schemas.microsoft.com/office/powerpoint/2010/main" val="3263337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144E8C"/>
              </a:buClr>
              <a:buSzPts val="9600"/>
              <a:buFont typeface="Lato Black"/>
              <a:buNone/>
            </a:pPr>
            <a:r>
              <a:rPr lang="en-US"/>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155600" cy="508000"/>
            <a:chOff x="789624" y="1191463"/>
            <a:chExt cx="7155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954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5.6.5. Kiến trúc Model View</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026" name="Picture 2">
            <a:extLst>
              <a:ext uri="{FF2B5EF4-FFF2-40B4-BE49-F238E27FC236}">
                <a16:creationId xmlns:a16="http://schemas.microsoft.com/office/drawing/2014/main" id="{B2269D67-AE8C-4A55-7A6F-AFC51C9C3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007" y="2465728"/>
            <a:ext cx="7962356" cy="383343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0C9CFEF-744A-DFFE-09B7-4E025D170ECA}"/>
              </a:ext>
            </a:extLst>
          </p:cNvPr>
          <p:cNvSpPr txBox="1"/>
          <p:nvPr/>
        </p:nvSpPr>
        <p:spPr>
          <a:xfrm>
            <a:off x="408245" y="896068"/>
            <a:ext cx="11375509" cy="1569660"/>
          </a:xfrm>
          <a:prstGeom prst="rect">
            <a:avLst/>
          </a:prstGeom>
          <a:noFill/>
        </p:spPr>
        <p:txBody>
          <a:bodyPr wrap="square">
            <a:spAutoFit/>
          </a:bodyPr>
          <a:lstStyle/>
          <a:p>
            <a:pPr algn="just"/>
            <a:r>
              <a:rPr lang="vi-VN" sz="2400" b="1" i="0">
                <a:solidFill>
                  <a:srgbClr val="1A1A1A"/>
                </a:solidFill>
                <a:effectLst/>
                <a:latin typeface="Merriweather" panose="00000500000000000000" pitchFamily="2" charset="0"/>
              </a:rPr>
              <a:t>Model View Controller</a:t>
            </a:r>
            <a:r>
              <a:rPr lang="vi-VN" sz="2400" b="0" i="0">
                <a:solidFill>
                  <a:srgbClr val="1A1A1A"/>
                </a:solidFill>
                <a:effectLst/>
                <a:latin typeface="Merriweather" panose="00000500000000000000" pitchFamily="2" charset="0"/>
              </a:rPr>
              <a:t>, hay thường được gọi tắt là mô hình </a:t>
            </a:r>
            <a:r>
              <a:rPr lang="vi-VN" sz="2400" b="1" i="0">
                <a:solidFill>
                  <a:srgbClr val="1A1A1A"/>
                </a:solidFill>
                <a:effectLst/>
                <a:latin typeface="Merriweather" panose="00000500000000000000" pitchFamily="2" charset="0"/>
              </a:rPr>
              <a:t>MVC </a:t>
            </a:r>
            <a:r>
              <a:rPr lang="vi-VN" sz="2400" b="0" i="0">
                <a:solidFill>
                  <a:srgbClr val="1A1A1A"/>
                </a:solidFill>
                <a:effectLst/>
                <a:latin typeface="Merriweather" panose="00000500000000000000" pitchFamily="2" charset="0"/>
              </a:rPr>
              <a:t>để việc tương tác giao diện người dùng với dữ liệu cũng như các xử lý nghiệp vụ được dễ dàng hơn, dễ tái sử dụng hơn. PyQt6 cũng tích hợp mô hình MVC này và nó được gọi là </a:t>
            </a:r>
            <a:r>
              <a:rPr lang="vi-VN" sz="2400" b="1" i="0">
                <a:solidFill>
                  <a:srgbClr val="1A1A1A"/>
                </a:solidFill>
                <a:effectLst/>
                <a:latin typeface="Merriweather" panose="00000500000000000000" pitchFamily="2" charset="0"/>
              </a:rPr>
              <a:t>Qt’s Model/Views Architecture</a:t>
            </a:r>
            <a:r>
              <a:rPr lang="vi-VN" sz="2400" b="0" i="0">
                <a:solidFill>
                  <a:srgbClr val="1A1A1A"/>
                </a:solidFill>
                <a:effectLst/>
                <a:latin typeface="Merriweather" panose="00000500000000000000" pitchFamily="2" charset="0"/>
              </a:rPr>
              <a:t>.</a:t>
            </a:r>
            <a:endParaRPr lang="en-US" sz="2400"/>
          </a:p>
        </p:txBody>
      </p:sp>
    </p:spTree>
    <p:extLst>
      <p:ext uri="{BB962C8B-B14F-4D97-AF65-F5344CB8AC3E}">
        <p14:creationId xmlns:p14="http://schemas.microsoft.com/office/powerpoint/2010/main" val="33576324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155600" cy="508000"/>
            <a:chOff x="789624" y="1191463"/>
            <a:chExt cx="7155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954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5.6.5. Kiến trúc Model View</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F22A17C1-8AC5-78DB-73B7-8854D5EFFC7C}"/>
              </a:ext>
            </a:extLst>
          </p:cNvPr>
          <p:cNvSpPr txBox="1"/>
          <p:nvPr/>
        </p:nvSpPr>
        <p:spPr>
          <a:xfrm>
            <a:off x="410683" y="912751"/>
            <a:ext cx="11651954" cy="3046988"/>
          </a:xfrm>
          <a:prstGeom prst="rect">
            <a:avLst/>
          </a:prstGeom>
          <a:noFill/>
        </p:spPr>
        <p:txBody>
          <a:bodyPr wrap="square">
            <a:spAutoFit/>
          </a:bodyPr>
          <a:lstStyle/>
          <a:p>
            <a:pPr algn="just">
              <a:buFont typeface="Arial" panose="020B0604020202020204" pitchFamily="34" charset="0"/>
              <a:buChar char="•"/>
            </a:pPr>
            <a:r>
              <a:rPr lang="vi-VN" sz="2400" b="1" i="0">
                <a:solidFill>
                  <a:srgbClr val="1A1A1A"/>
                </a:solidFill>
                <a:effectLst/>
                <a:latin typeface="+mj-lt"/>
              </a:rPr>
              <a:t>Model:</a:t>
            </a:r>
            <a:r>
              <a:rPr lang="vi-VN" sz="2400" b="0" i="0">
                <a:solidFill>
                  <a:srgbClr val="1A1A1A"/>
                </a:solidFill>
                <a:effectLst/>
                <a:latin typeface="+mj-lt"/>
              </a:rPr>
              <a:t> Nắm giữ </a:t>
            </a:r>
            <a:r>
              <a:rPr lang="vi-VN" sz="2400" b="1" i="0">
                <a:solidFill>
                  <a:srgbClr val="1A1A1A"/>
                </a:solidFill>
                <a:effectLst/>
                <a:latin typeface="+mj-lt"/>
              </a:rPr>
              <a:t>cấu trúc dữ liệu</a:t>
            </a:r>
            <a:r>
              <a:rPr lang="vi-VN" sz="2400" b="0" i="0">
                <a:solidFill>
                  <a:srgbClr val="1A1A1A"/>
                </a:solidFill>
                <a:effectLst/>
                <a:latin typeface="+mj-lt"/>
              </a:rPr>
              <a:t> trong ứng dụng mà nó đang làm việc. Ví dụ danh sách dữ liệu hướng đối tượng Product, Employee, Customer, Order, Provider… Khi người sử dụng thao tác trên View thì nó sẽ thông qua Controller để truy suất tới các Model tương ứng, các Model này sẽ hiển thị lên View thông qua Controller, có thể hiểu Controller là trung gian. Ví dụ trên Giao diện bạn muốn xem Danh sách PRODUCT, thì nó sẽ truyền tín hiện cho Controller PRODUCT, và controller này sẽ chọn đúng mô hình đối tượng PRODUCT, Model sẽ tạo ra danh sách Product và trả về cho Controller, sau đó Controller đẩy danh sách Product này lên View.</a:t>
            </a:r>
          </a:p>
        </p:txBody>
      </p:sp>
    </p:spTree>
    <p:extLst>
      <p:ext uri="{BB962C8B-B14F-4D97-AF65-F5344CB8AC3E}">
        <p14:creationId xmlns:p14="http://schemas.microsoft.com/office/powerpoint/2010/main" val="30077997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155600" cy="508000"/>
            <a:chOff x="789624" y="1191463"/>
            <a:chExt cx="7155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954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5.6.5. Kiến trúc Model View</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A293F9C6-7B71-4A5E-E639-0ABD7F641C50}"/>
              </a:ext>
            </a:extLst>
          </p:cNvPr>
          <p:cNvSpPr txBox="1"/>
          <p:nvPr/>
        </p:nvSpPr>
        <p:spPr>
          <a:xfrm>
            <a:off x="564855" y="976815"/>
            <a:ext cx="10966154" cy="3416320"/>
          </a:xfrm>
          <a:prstGeom prst="rect">
            <a:avLst/>
          </a:prstGeom>
          <a:noFill/>
        </p:spPr>
        <p:txBody>
          <a:bodyPr wrap="square">
            <a:spAutoFit/>
          </a:bodyPr>
          <a:lstStyle/>
          <a:p>
            <a:pPr algn="just">
              <a:buFont typeface="Arial" panose="020B0604020202020204" pitchFamily="34" charset="0"/>
              <a:buChar char="•"/>
            </a:pPr>
            <a:r>
              <a:rPr lang="vi-VN" sz="2400" b="1" i="0">
                <a:solidFill>
                  <a:srgbClr val="1A1A1A"/>
                </a:solidFill>
                <a:effectLst/>
                <a:latin typeface="+mj-lt"/>
              </a:rPr>
              <a:t>View</a:t>
            </a:r>
            <a:r>
              <a:rPr lang="vi-VN" sz="2400" b="0" i="0">
                <a:solidFill>
                  <a:srgbClr val="1A1A1A"/>
                </a:solidFill>
                <a:effectLst/>
                <a:latin typeface="+mj-lt"/>
              </a:rPr>
              <a:t>: Là thành phần để hiển thị giao diện người dùng, nó cũng có nhiệm vụ nhận tương tác của người dùng và gọi Controller tương ứng. Nhiều View khác nhau có thể cùng hiển thị một loại dữ liệu, ví dụ bạn có 1 QTableWidget, 1 QListWidget, 1 QComboBox…các Widgets này có thể cùng hiển thị 1 danh sách model Product. Do đó ở đây bạn thấy tính tái sử dụng model rất cao.</a:t>
            </a:r>
            <a:endParaRPr lang="en-US" sz="2400" b="0" i="0">
              <a:solidFill>
                <a:srgbClr val="1A1A1A"/>
              </a:solidFill>
              <a:effectLst/>
              <a:latin typeface="+mj-lt"/>
            </a:endParaRPr>
          </a:p>
          <a:p>
            <a:pPr algn="just"/>
            <a:endParaRPr lang="en-US" sz="2400" b="0" i="0">
              <a:solidFill>
                <a:srgbClr val="1A1A1A"/>
              </a:solidFill>
              <a:effectLst/>
              <a:latin typeface="+mj-lt"/>
            </a:endParaRPr>
          </a:p>
          <a:p>
            <a:pPr algn="just">
              <a:buFont typeface="Arial" panose="020B0604020202020204" pitchFamily="34" charset="0"/>
              <a:buChar char="•"/>
            </a:pPr>
            <a:r>
              <a:rPr lang="vi-VN" sz="2400" b="1" i="0">
                <a:solidFill>
                  <a:srgbClr val="1A1A1A"/>
                </a:solidFill>
                <a:effectLst/>
                <a:latin typeface="+mj-lt"/>
              </a:rPr>
              <a:t>Controller:</a:t>
            </a:r>
            <a:r>
              <a:rPr lang="vi-VN" sz="2400" b="0" i="0">
                <a:solidFill>
                  <a:srgbClr val="1A1A1A"/>
                </a:solidFill>
                <a:effectLst/>
                <a:latin typeface="+mj-lt"/>
              </a:rPr>
              <a:t> Là thành phần trung gian, nó sẽ nhận các tương tác người dùng trên View, sau đó truyền đổi các tương tác này thành các lệnh để tương tác với Model để nhận các model tương ứng rồi nó sẽ hiển thị kết quả lên View hoặc tương tác với Model khác.</a:t>
            </a:r>
          </a:p>
        </p:txBody>
      </p:sp>
    </p:spTree>
    <p:extLst>
      <p:ext uri="{BB962C8B-B14F-4D97-AF65-F5344CB8AC3E}">
        <p14:creationId xmlns:p14="http://schemas.microsoft.com/office/powerpoint/2010/main" val="3004589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155600" cy="508000"/>
            <a:chOff x="789624" y="1191463"/>
            <a:chExt cx="7155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954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5.6.5. Kiến trúc Model View</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6" name="Picture 2">
            <a:extLst>
              <a:ext uri="{FF2B5EF4-FFF2-40B4-BE49-F238E27FC236}">
                <a16:creationId xmlns:a16="http://schemas.microsoft.com/office/drawing/2014/main" id="{79B72724-8B96-B8AF-E885-EC9E18B04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3617" y="2797262"/>
            <a:ext cx="7518054" cy="361953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81D8ED18-7A34-41D9-2EF2-A436BE11D901}"/>
              </a:ext>
            </a:extLst>
          </p:cNvPr>
          <p:cNvSpPr txBox="1"/>
          <p:nvPr/>
        </p:nvSpPr>
        <p:spPr>
          <a:xfrm>
            <a:off x="559537" y="943628"/>
            <a:ext cx="11354244" cy="1938992"/>
          </a:xfrm>
          <a:prstGeom prst="rect">
            <a:avLst/>
          </a:prstGeom>
          <a:noFill/>
        </p:spPr>
        <p:txBody>
          <a:bodyPr wrap="square">
            <a:spAutoFit/>
          </a:bodyPr>
          <a:lstStyle/>
          <a:p>
            <a:pPr algn="just"/>
            <a:r>
              <a:rPr lang="vi-VN" sz="2400" b="0" i="0">
                <a:solidFill>
                  <a:srgbClr val="1A1A1A"/>
                </a:solidFill>
                <a:effectLst/>
                <a:latin typeface="+mj-lt"/>
              </a:rPr>
              <a:t>Với PyQt thì các kỹ sư có sự cải biên một xíu, đặc biệt là sự phân biệt giữa Model và View đôi khi nó khá mờ nhạt, khó nhận ra. Đồng thời View và Controller được hợp nhất lại với nhau để tao ra kiến trúc Model/ViewController hay nói tắt</a:t>
            </a:r>
            <a:r>
              <a:rPr lang="en-US" sz="2400" b="0" i="0">
                <a:solidFill>
                  <a:srgbClr val="1A1A1A"/>
                </a:solidFill>
                <a:effectLst/>
                <a:latin typeface="+mj-lt"/>
              </a:rPr>
              <a:t> </a:t>
            </a:r>
            <a:r>
              <a:rPr lang="vi-VN" sz="2400" b="0" i="0">
                <a:solidFill>
                  <a:srgbClr val="1A1A1A"/>
                </a:solidFill>
                <a:effectLst/>
                <a:latin typeface="+mj-lt"/>
              </a:rPr>
              <a:t>là </a:t>
            </a:r>
            <a:r>
              <a:rPr lang="vi-VN" sz="2400" b="1" i="0">
                <a:solidFill>
                  <a:srgbClr val="1A1A1A"/>
                </a:solidFill>
                <a:effectLst/>
                <a:latin typeface="+mj-lt"/>
              </a:rPr>
              <a:t>Model</a:t>
            </a:r>
            <a:r>
              <a:rPr lang="en-US" sz="2400">
                <a:solidFill>
                  <a:srgbClr val="1A1A1A"/>
                </a:solidFill>
                <a:latin typeface="+mj-lt"/>
              </a:rPr>
              <a:t> </a:t>
            </a:r>
            <a:r>
              <a:rPr lang="vi-VN" sz="2400" b="1" i="0">
                <a:solidFill>
                  <a:srgbClr val="1A1A1A"/>
                </a:solidFill>
                <a:effectLst/>
                <a:latin typeface="+mj-lt"/>
              </a:rPr>
              <a:t>View</a:t>
            </a:r>
            <a:r>
              <a:rPr lang="vi-VN" sz="2400" b="0" i="0">
                <a:solidFill>
                  <a:srgbClr val="1A1A1A"/>
                </a:solidFill>
                <a:effectLst/>
                <a:latin typeface="+mj-lt"/>
              </a:rPr>
              <a:t>.</a:t>
            </a:r>
            <a:r>
              <a:rPr lang="en-US" sz="2400" b="0" i="0">
                <a:solidFill>
                  <a:srgbClr val="1A1A1A"/>
                </a:solidFill>
                <a:effectLst/>
                <a:latin typeface="+mj-lt"/>
              </a:rPr>
              <a:t> </a:t>
            </a:r>
            <a:r>
              <a:rPr lang="vi-VN" sz="2400" b="1" i="0">
                <a:solidFill>
                  <a:srgbClr val="1A1A1A"/>
                </a:solidFill>
                <a:effectLst/>
                <a:latin typeface="+mj-lt"/>
              </a:rPr>
              <a:t>PyQt</a:t>
            </a:r>
            <a:r>
              <a:rPr lang="vi-VN" sz="2400" b="0" i="0">
                <a:solidFill>
                  <a:srgbClr val="1A1A1A"/>
                </a:solidFill>
                <a:effectLst/>
                <a:latin typeface="+mj-lt"/>
              </a:rPr>
              <a:t> chấp nhận các sự kiện từ người dùng thông qua hệ đều hành và ủy quyền những sự kiện này cho các widget để xử lý. Cái hay của </a:t>
            </a:r>
            <a:r>
              <a:rPr lang="vi-VN" sz="2400" b="1" i="0">
                <a:solidFill>
                  <a:srgbClr val="1A1A1A"/>
                </a:solidFill>
                <a:effectLst/>
                <a:latin typeface="+mj-lt"/>
              </a:rPr>
              <a:t>Model View </a:t>
            </a:r>
            <a:r>
              <a:rPr lang="vi-VN" sz="2400" b="0" i="0">
                <a:solidFill>
                  <a:srgbClr val="1A1A1A"/>
                </a:solidFill>
                <a:effectLst/>
                <a:latin typeface="+mj-lt"/>
              </a:rPr>
              <a:t>đó là giảm bớt sự cồng kềnh:</a:t>
            </a:r>
            <a:endParaRPr lang="en-US" sz="2400">
              <a:latin typeface="+mj-lt"/>
            </a:endParaRPr>
          </a:p>
        </p:txBody>
      </p:sp>
    </p:spTree>
    <p:extLst>
      <p:ext uri="{BB962C8B-B14F-4D97-AF65-F5344CB8AC3E}">
        <p14:creationId xmlns:p14="http://schemas.microsoft.com/office/powerpoint/2010/main" val="1164015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155600" cy="508000"/>
            <a:chOff x="789624" y="1191463"/>
            <a:chExt cx="71556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9546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5.6.5. Kiến trúc Model View</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6" name="Picture 2">
            <a:extLst>
              <a:ext uri="{FF2B5EF4-FFF2-40B4-BE49-F238E27FC236}">
                <a16:creationId xmlns:a16="http://schemas.microsoft.com/office/drawing/2014/main" id="{79B72724-8B96-B8AF-E885-EC9E18B048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0199" y="2558030"/>
            <a:ext cx="7518054" cy="36195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61F41DD-216F-EBF2-FF79-C003F52B2BED}"/>
              </a:ext>
            </a:extLst>
          </p:cNvPr>
          <p:cNvSpPr txBox="1"/>
          <p:nvPr/>
        </p:nvSpPr>
        <p:spPr>
          <a:xfrm>
            <a:off x="728131" y="913019"/>
            <a:ext cx="11185649" cy="1938992"/>
          </a:xfrm>
          <a:prstGeom prst="rect">
            <a:avLst/>
          </a:prstGeom>
          <a:noFill/>
        </p:spPr>
        <p:txBody>
          <a:bodyPr wrap="square">
            <a:spAutoFit/>
          </a:bodyPr>
          <a:lstStyle/>
          <a:p>
            <a:pPr algn="l">
              <a:buFont typeface="Arial" panose="020B0604020202020204" pitchFamily="34" charset="0"/>
              <a:buChar char="•"/>
            </a:pPr>
            <a:r>
              <a:rPr lang="vi-VN" sz="2400" b="1" i="0">
                <a:solidFill>
                  <a:srgbClr val="1A1A1A"/>
                </a:solidFill>
                <a:effectLst/>
                <a:latin typeface="+mj-lt"/>
              </a:rPr>
              <a:t>Model </a:t>
            </a:r>
            <a:r>
              <a:rPr lang="vi-VN" sz="2400" b="0" i="0">
                <a:solidFill>
                  <a:srgbClr val="1A1A1A"/>
                </a:solidFill>
                <a:effectLst/>
                <a:latin typeface="+mj-lt"/>
              </a:rPr>
              <a:t>nắm giữ dữ liệu hoặc tham chiếu dữ liệu và trả về đối tượng đơn hoặc danh sách đối tượng. Khi model được thanh đổi dữ liệu nó sẽ ngay lập tức cập nhật lên giao diện</a:t>
            </a:r>
          </a:p>
          <a:p>
            <a:pPr algn="l">
              <a:buFont typeface="Arial" panose="020B0604020202020204" pitchFamily="34" charset="0"/>
              <a:buChar char="•"/>
            </a:pPr>
            <a:r>
              <a:rPr lang="vi-VN" sz="2400" b="1" i="0">
                <a:solidFill>
                  <a:srgbClr val="1A1A1A"/>
                </a:solidFill>
                <a:effectLst/>
                <a:latin typeface="+mj-lt"/>
              </a:rPr>
              <a:t>View </a:t>
            </a:r>
            <a:r>
              <a:rPr lang="vi-VN" sz="2400" b="0" i="0">
                <a:solidFill>
                  <a:srgbClr val="1A1A1A"/>
                </a:solidFill>
                <a:effectLst/>
                <a:latin typeface="+mj-lt"/>
              </a:rPr>
              <a:t>sẽ yêu cầu dữ liệu từ Model và hiển thị lên các Widget tương ứng</a:t>
            </a:r>
          </a:p>
          <a:p>
            <a:pPr algn="l">
              <a:buFont typeface="Arial" panose="020B0604020202020204" pitchFamily="34" charset="0"/>
              <a:buChar char="•"/>
            </a:pPr>
            <a:r>
              <a:rPr lang="vi-VN" sz="2400" b="0" i="0">
                <a:solidFill>
                  <a:srgbClr val="1A1A1A"/>
                </a:solidFill>
                <a:effectLst/>
                <a:latin typeface="+mj-lt"/>
              </a:rPr>
              <a:t>Cơ chế </a:t>
            </a:r>
            <a:r>
              <a:rPr lang="vi-VN" sz="2400" b="1" i="0">
                <a:solidFill>
                  <a:srgbClr val="1A1A1A"/>
                </a:solidFill>
                <a:effectLst/>
                <a:latin typeface="+mj-lt"/>
              </a:rPr>
              <a:t>Delegate </a:t>
            </a:r>
            <a:r>
              <a:rPr lang="vi-VN" sz="2400" b="0" i="0">
                <a:solidFill>
                  <a:srgbClr val="1A1A1A"/>
                </a:solidFill>
                <a:effectLst/>
                <a:latin typeface="+mj-lt"/>
              </a:rPr>
              <a:t>giúp chương trình cập nhật dữ liệu </a:t>
            </a:r>
            <a:r>
              <a:rPr lang="vi-VN" sz="2400" b="1" i="0">
                <a:solidFill>
                  <a:srgbClr val="1A1A1A"/>
                </a:solidFill>
                <a:effectLst/>
                <a:latin typeface="+mj-lt"/>
              </a:rPr>
              <a:t>mô hình </a:t>
            </a:r>
            <a:r>
              <a:rPr lang="vi-VN" sz="2400" b="0" i="0">
                <a:solidFill>
                  <a:srgbClr val="1A1A1A"/>
                </a:solidFill>
                <a:effectLst/>
                <a:latin typeface="+mj-lt"/>
              </a:rPr>
              <a:t>tương ứng lên </a:t>
            </a:r>
            <a:r>
              <a:rPr lang="vi-VN" sz="2400" b="1" i="0">
                <a:solidFill>
                  <a:srgbClr val="1A1A1A"/>
                </a:solidFill>
                <a:effectLst/>
                <a:latin typeface="+mj-lt"/>
              </a:rPr>
              <a:t>View </a:t>
            </a:r>
            <a:r>
              <a:rPr lang="vi-VN" sz="2400" b="0" i="0">
                <a:solidFill>
                  <a:srgbClr val="1A1A1A"/>
                </a:solidFill>
                <a:effectLst/>
                <a:latin typeface="+mj-lt"/>
              </a:rPr>
              <a:t>một cách tự động.</a:t>
            </a:r>
          </a:p>
        </p:txBody>
      </p:sp>
    </p:spTree>
    <p:extLst>
      <p:ext uri="{BB962C8B-B14F-4D97-AF65-F5344CB8AC3E}">
        <p14:creationId xmlns:p14="http://schemas.microsoft.com/office/powerpoint/2010/main" val="4205283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321200" cy="508000"/>
            <a:chOff x="789624" y="1191463"/>
            <a:chExt cx="7321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7120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5.6.6. QTableView và Kiến trúc Model View</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48731" y="982295"/>
            <a:ext cx="11372207" cy="830997"/>
          </a:xfrm>
          <a:prstGeom prst="rect">
            <a:avLst/>
          </a:prstGeom>
        </p:spPr>
        <p:txBody>
          <a:bodyPr wrap="square">
            <a:spAutoFit/>
          </a:bodyPr>
          <a:lstStyle/>
          <a:p>
            <a:pPr algn="just"/>
            <a:r>
              <a:rPr lang="en-US" sz="2400" b="1" u="sng" smtClean="0">
                <a:solidFill>
                  <a:srgbClr val="1A1A1A"/>
                </a:solidFill>
                <a:latin typeface="+mj-lt"/>
              </a:rPr>
              <a:t>Ví dụ 1:</a:t>
            </a:r>
            <a:r>
              <a:rPr lang="en-US" sz="2400" smtClean="0">
                <a:solidFill>
                  <a:srgbClr val="1A1A1A"/>
                </a:solidFill>
                <a:latin typeface="+mj-lt"/>
              </a:rPr>
              <a:t> </a:t>
            </a:r>
            <a:r>
              <a:rPr lang="vi-VN" sz="2400" smtClean="0">
                <a:solidFill>
                  <a:srgbClr val="1A1A1A"/>
                </a:solidFill>
                <a:latin typeface="+mj-lt"/>
              </a:rPr>
              <a:t>Chúng </a:t>
            </a:r>
            <a:r>
              <a:rPr lang="vi-VN" sz="2400">
                <a:solidFill>
                  <a:srgbClr val="1A1A1A"/>
                </a:solidFill>
                <a:latin typeface="+mj-lt"/>
              </a:rPr>
              <a:t>Ta sẽ làm một dự án hiển thị danh sách Employee đơn giản lên </a:t>
            </a:r>
            <a:r>
              <a:rPr lang="vi-VN" sz="2400" b="1">
                <a:solidFill>
                  <a:srgbClr val="1A1A1A"/>
                </a:solidFill>
                <a:latin typeface="+mj-lt"/>
              </a:rPr>
              <a:t>QListView </a:t>
            </a:r>
            <a:r>
              <a:rPr lang="vi-VN" sz="2400">
                <a:solidFill>
                  <a:srgbClr val="1A1A1A"/>
                </a:solidFill>
                <a:latin typeface="+mj-lt"/>
              </a:rPr>
              <a:t>sử dụng kiến trúc </a:t>
            </a:r>
            <a:r>
              <a:rPr lang="vi-VN" sz="2400" b="1">
                <a:solidFill>
                  <a:srgbClr val="1A1A1A"/>
                </a:solidFill>
                <a:latin typeface="+mj-lt"/>
              </a:rPr>
              <a:t>Model View </a:t>
            </a:r>
            <a:r>
              <a:rPr lang="vi-VN" sz="2400">
                <a:solidFill>
                  <a:srgbClr val="1A1A1A"/>
                </a:solidFill>
                <a:latin typeface="+mj-lt"/>
              </a:rPr>
              <a:t>của PyQt</a:t>
            </a:r>
            <a:r>
              <a:rPr lang="vi-VN" sz="2400" smtClean="0">
                <a:solidFill>
                  <a:srgbClr val="1A1A1A"/>
                </a:solidFill>
                <a:latin typeface="+mj-lt"/>
              </a:rPr>
              <a:t>:</a:t>
            </a:r>
            <a:endParaRPr lang="en-US" sz="2400">
              <a:latin typeface="+mj-lt"/>
            </a:endParaRPr>
          </a:p>
        </p:txBody>
      </p:sp>
      <p:pic>
        <p:nvPicPr>
          <p:cNvPr id="1026" name="Picture 2" descr="https://tranduythanh.com/wp-content/uploads/2024/01/QtDesigner-319-1024x3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654" y="2077185"/>
            <a:ext cx="9753600"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428714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944</TotalTime>
  <Words>1122</Words>
  <Application>Microsoft Office PowerPoint</Application>
  <PresentationFormat>Widescreen</PresentationFormat>
  <Paragraphs>191</Paragraphs>
  <Slides>34</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Lato Black</vt:lpstr>
      <vt:lpstr>Lato</vt:lpstr>
      <vt:lpstr>Times New Roman</vt:lpstr>
      <vt:lpstr>Arial</vt:lpstr>
      <vt:lpstr>Merriweather</vt:lpstr>
      <vt:lpstr>Cambria</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Pí Yeah</dc:creator>
  <cp:lastModifiedBy>thanhtd</cp:lastModifiedBy>
  <cp:revision>337</cp:revision>
  <dcterms:created xsi:type="dcterms:W3CDTF">2022-12-02T04:21:00Z</dcterms:created>
  <dcterms:modified xsi:type="dcterms:W3CDTF">2024-03-12T16:41:37Z</dcterms:modified>
</cp:coreProperties>
</file>